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2" r:id="rId5"/>
    <p:sldMasterId id="2147483684" r:id="rId6"/>
    <p:sldMasterId id="2147483712" r:id="rId7"/>
    <p:sldMasterId id="2147483717" r:id="rId8"/>
  </p:sldMasterIdLst>
  <p:notesMasterIdLst>
    <p:notesMasterId r:id="rId44"/>
  </p:notesMasterIdLst>
  <p:handoutMasterIdLst>
    <p:handoutMasterId r:id="rId45"/>
  </p:handoutMasterIdLst>
  <p:sldIdLst>
    <p:sldId id="472" r:id="rId9"/>
    <p:sldId id="482" r:id="rId10"/>
    <p:sldId id="470" r:id="rId11"/>
    <p:sldId id="516" r:id="rId12"/>
    <p:sldId id="256" r:id="rId13"/>
    <p:sldId id="257" r:id="rId14"/>
    <p:sldId id="258" r:id="rId15"/>
    <p:sldId id="260" r:id="rId16"/>
    <p:sldId id="271" r:id="rId17"/>
    <p:sldId id="259" r:id="rId18"/>
    <p:sldId id="276" r:id="rId19"/>
    <p:sldId id="263" r:id="rId20"/>
    <p:sldId id="264" r:id="rId21"/>
    <p:sldId id="265" r:id="rId22"/>
    <p:sldId id="277" r:id="rId23"/>
    <p:sldId id="270" r:id="rId24"/>
    <p:sldId id="266" r:id="rId25"/>
    <p:sldId id="268" r:id="rId26"/>
    <p:sldId id="269" r:id="rId27"/>
    <p:sldId id="272" r:id="rId28"/>
    <p:sldId id="273" r:id="rId29"/>
    <p:sldId id="274" r:id="rId30"/>
    <p:sldId id="275" r:id="rId31"/>
    <p:sldId id="510" r:id="rId32"/>
    <p:sldId id="517" r:id="rId33"/>
    <p:sldId id="513" r:id="rId34"/>
    <p:sldId id="519" r:id="rId35"/>
    <p:sldId id="520" r:id="rId36"/>
    <p:sldId id="521" r:id="rId37"/>
    <p:sldId id="522" r:id="rId38"/>
    <p:sldId id="523" r:id="rId39"/>
    <p:sldId id="524" r:id="rId40"/>
    <p:sldId id="525" r:id="rId41"/>
    <p:sldId id="509" r:id="rId42"/>
    <p:sldId id="507" r:id="rId43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eu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eur" initials="A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E60038"/>
    <a:srgbClr val="F00038"/>
    <a:srgbClr val="DC0038"/>
    <a:srgbClr val="D20038"/>
    <a:srgbClr val="E09C17"/>
    <a:srgbClr val="B6C930"/>
    <a:srgbClr val="6CB7CB"/>
    <a:srgbClr val="C30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97" autoAdjust="0"/>
  </p:normalViewPr>
  <p:slideViewPr>
    <p:cSldViewPr snapToGrid="0">
      <p:cViewPr varScale="1">
        <p:scale>
          <a:sx n="51" d="100"/>
          <a:sy n="51" d="100"/>
        </p:scale>
        <p:origin x="17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commentAuthors" Target="commentAuthor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F3B1E-6DC7-457A-9F05-B7F7F84F5808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nl-NL"/>
        </a:p>
      </dgm:t>
    </dgm:pt>
    <dgm:pt modelId="{AB9D4611-80B3-4969-9690-A409FE9E4BCE}">
      <dgm:prSet phldrT="[Tekst]"/>
      <dgm:spPr/>
      <dgm:t>
        <a:bodyPr/>
        <a:lstStyle/>
        <a:p>
          <a:r>
            <a:rPr lang="nl-NL" dirty="0"/>
            <a:t>Afspraken: 68%</a:t>
          </a:r>
        </a:p>
      </dgm:t>
    </dgm:pt>
    <dgm:pt modelId="{495FFE18-36B6-499F-9C52-467EC8FF82AE}" type="parTrans" cxnId="{7C2AAE22-BEF1-4010-A68A-BFC45D134D1E}">
      <dgm:prSet/>
      <dgm:spPr/>
      <dgm:t>
        <a:bodyPr/>
        <a:lstStyle/>
        <a:p>
          <a:endParaRPr lang="nl-NL"/>
        </a:p>
      </dgm:t>
    </dgm:pt>
    <dgm:pt modelId="{48A17585-1110-4F59-A01B-3599BA26F2D7}" type="sibTrans" cxnId="{7C2AAE22-BEF1-4010-A68A-BFC45D134D1E}">
      <dgm:prSet/>
      <dgm:spPr/>
      <dgm:t>
        <a:bodyPr/>
        <a:lstStyle/>
        <a:p>
          <a:endParaRPr lang="nl-NL"/>
        </a:p>
      </dgm:t>
    </dgm:pt>
    <dgm:pt modelId="{44B053B6-6CF5-48FA-AD7D-8566C44DE0EF}">
      <dgm:prSet phldrT="[Tekst]"/>
      <dgm:spPr/>
      <dgm:t>
        <a:bodyPr/>
        <a:lstStyle/>
        <a:p>
          <a:r>
            <a:rPr lang="nl-NL" dirty="0"/>
            <a:t>- Taalontwikkeling</a:t>
          </a:r>
        </a:p>
        <a:p>
          <a:r>
            <a:rPr lang="nl-NL" dirty="0"/>
            <a:t>- Verwacht resultaat einde peuter- &amp; kleuterperiode</a:t>
          </a:r>
        </a:p>
      </dgm:t>
    </dgm:pt>
    <dgm:pt modelId="{6E5BEA25-B991-40F9-9820-0D8D9C757186}" type="parTrans" cxnId="{6448099B-92F7-4FF1-A487-3DAD04B6CE5E}">
      <dgm:prSet/>
      <dgm:spPr/>
      <dgm:t>
        <a:bodyPr/>
        <a:lstStyle/>
        <a:p>
          <a:endParaRPr lang="nl-NL"/>
        </a:p>
      </dgm:t>
    </dgm:pt>
    <dgm:pt modelId="{0BFD7EA2-2DDA-4C96-A0AD-63BA85B37B97}" type="sibTrans" cxnId="{6448099B-92F7-4FF1-A487-3DAD04B6CE5E}">
      <dgm:prSet/>
      <dgm:spPr/>
      <dgm:t>
        <a:bodyPr/>
        <a:lstStyle/>
        <a:p>
          <a:endParaRPr lang="nl-NL"/>
        </a:p>
      </dgm:t>
    </dgm:pt>
    <dgm:pt modelId="{1D95E19C-7B43-456B-ABBF-4270E71081EA}">
      <dgm:prSet phldrT="[Tekst]"/>
      <dgm:spPr/>
      <dgm:t>
        <a:bodyPr/>
        <a:lstStyle/>
        <a:p>
          <a:r>
            <a:rPr lang="nl-NL" dirty="0"/>
            <a:t>- Evaluatie: 80%</a:t>
          </a:r>
        </a:p>
        <a:p>
          <a:r>
            <a:rPr lang="nl-NL" dirty="0"/>
            <a:t>- Doelen bereikt: 50%</a:t>
          </a:r>
        </a:p>
      </dgm:t>
    </dgm:pt>
    <dgm:pt modelId="{7D7E74FC-D5F5-4B59-8BA1-245BF6258B30}" type="parTrans" cxnId="{68C0DE3B-B82C-43C6-BB11-E6FFE4EE3BFF}">
      <dgm:prSet/>
      <dgm:spPr/>
      <dgm:t>
        <a:bodyPr/>
        <a:lstStyle/>
        <a:p>
          <a:endParaRPr lang="nl-NL"/>
        </a:p>
      </dgm:t>
    </dgm:pt>
    <dgm:pt modelId="{654FFD84-5E63-4278-97AD-2E305AA48288}" type="sibTrans" cxnId="{68C0DE3B-B82C-43C6-BB11-E6FFE4EE3BFF}">
      <dgm:prSet/>
      <dgm:spPr/>
      <dgm:t>
        <a:bodyPr/>
        <a:lstStyle/>
        <a:p>
          <a:endParaRPr lang="nl-NL"/>
        </a:p>
      </dgm:t>
    </dgm:pt>
    <dgm:pt modelId="{1F8BF5C3-2C22-4EE4-9760-E082C67D949C}" type="pres">
      <dgm:prSet presAssocID="{902F3B1E-6DC7-457A-9F05-B7F7F84F5808}" presName="outerComposite" presStyleCnt="0">
        <dgm:presLayoutVars>
          <dgm:chMax val="5"/>
          <dgm:dir/>
          <dgm:resizeHandles val="exact"/>
        </dgm:presLayoutVars>
      </dgm:prSet>
      <dgm:spPr/>
    </dgm:pt>
    <dgm:pt modelId="{EC446FCF-03AB-4A6A-9336-242276456110}" type="pres">
      <dgm:prSet presAssocID="{902F3B1E-6DC7-457A-9F05-B7F7F84F5808}" presName="dummyMaxCanvas" presStyleCnt="0">
        <dgm:presLayoutVars/>
      </dgm:prSet>
      <dgm:spPr/>
    </dgm:pt>
    <dgm:pt modelId="{0A34ECCE-E7C3-4B2D-A267-9AF6FD3D970F}" type="pres">
      <dgm:prSet presAssocID="{902F3B1E-6DC7-457A-9F05-B7F7F84F5808}" presName="ThreeNodes_1" presStyleLbl="node1" presStyleIdx="0" presStyleCnt="3">
        <dgm:presLayoutVars>
          <dgm:bulletEnabled val="1"/>
        </dgm:presLayoutVars>
      </dgm:prSet>
      <dgm:spPr/>
    </dgm:pt>
    <dgm:pt modelId="{3C82C435-0281-4BFB-BA14-58CF5263CDFA}" type="pres">
      <dgm:prSet presAssocID="{902F3B1E-6DC7-457A-9F05-B7F7F84F5808}" presName="ThreeNodes_2" presStyleLbl="node1" presStyleIdx="1" presStyleCnt="3" custScaleX="99854">
        <dgm:presLayoutVars>
          <dgm:bulletEnabled val="1"/>
        </dgm:presLayoutVars>
      </dgm:prSet>
      <dgm:spPr/>
    </dgm:pt>
    <dgm:pt modelId="{A6643AF7-18B9-4D99-81CC-2A9D897D492D}" type="pres">
      <dgm:prSet presAssocID="{902F3B1E-6DC7-457A-9F05-B7F7F84F5808}" presName="ThreeNodes_3" presStyleLbl="node1" presStyleIdx="2" presStyleCnt="3">
        <dgm:presLayoutVars>
          <dgm:bulletEnabled val="1"/>
        </dgm:presLayoutVars>
      </dgm:prSet>
      <dgm:spPr/>
    </dgm:pt>
    <dgm:pt modelId="{A5648586-F74D-4B5D-9367-715B1036313A}" type="pres">
      <dgm:prSet presAssocID="{902F3B1E-6DC7-457A-9F05-B7F7F84F5808}" presName="ThreeConn_1-2" presStyleLbl="fgAccFollowNode1" presStyleIdx="0" presStyleCnt="2">
        <dgm:presLayoutVars>
          <dgm:bulletEnabled val="1"/>
        </dgm:presLayoutVars>
      </dgm:prSet>
      <dgm:spPr/>
    </dgm:pt>
    <dgm:pt modelId="{EAA48A32-8F18-480A-A1C4-C06F16CA76A9}" type="pres">
      <dgm:prSet presAssocID="{902F3B1E-6DC7-457A-9F05-B7F7F84F5808}" presName="ThreeConn_2-3" presStyleLbl="fgAccFollowNode1" presStyleIdx="1" presStyleCnt="2">
        <dgm:presLayoutVars>
          <dgm:bulletEnabled val="1"/>
        </dgm:presLayoutVars>
      </dgm:prSet>
      <dgm:spPr/>
    </dgm:pt>
    <dgm:pt modelId="{4E0B47A5-B3AA-4FCD-B477-9A8E24798927}" type="pres">
      <dgm:prSet presAssocID="{902F3B1E-6DC7-457A-9F05-B7F7F84F5808}" presName="ThreeNodes_1_text" presStyleLbl="node1" presStyleIdx="2" presStyleCnt="3">
        <dgm:presLayoutVars>
          <dgm:bulletEnabled val="1"/>
        </dgm:presLayoutVars>
      </dgm:prSet>
      <dgm:spPr/>
    </dgm:pt>
    <dgm:pt modelId="{7D04B8B7-526E-43F8-937D-10904C98F840}" type="pres">
      <dgm:prSet presAssocID="{902F3B1E-6DC7-457A-9F05-B7F7F84F5808}" presName="ThreeNodes_2_text" presStyleLbl="node1" presStyleIdx="2" presStyleCnt="3">
        <dgm:presLayoutVars>
          <dgm:bulletEnabled val="1"/>
        </dgm:presLayoutVars>
      </dgm:prSet>
      <dgm:spPr/>
    </dgm:pt>
    <dgm:pt modelId="{1E55DEFE-2822-4839-BCA9-EB3F230BBF69}" type="pres">
      <dgm:prSet presAssocID="{902F3B1E-6DC7-457A-9F05-B7F7F84F580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0690817-17D4-4A0D-94D3-972E049EEB5B}" type="presOf" srcId="{44B053B6-6CF5-48FA-AD7D-8566C44DE0EF}" destId="{3C82C435-0281-4BFB-BA14-58CF5263CDFA}" srcOrd="0" destOrd="0" presId="urn:microsoft.com/office/officeart/2005/8/layout/vProcess5"/>
    <dgm:cxn modelId="{7C2AAE22-BEF1-4010-A68A-BFC45D134D1E}" srcId="{902F3B1E-6DC7-457A-9F05-B7F7F84F5808}" destId="{AB9D4611-80B3-4969-9690-A409FE9E4BCE}" srcOrd="0" destOrd="0" parTransId="{495FFE18-36B6-499F-9C52-467EC8FF82AE}" sibTransId="{48A17585-1110-4F59-A01B-3599BA26F2D7}"/>
    <dgm:cxn modelId="{60655E2C-5413-49A5-A946-30D771119D02}" type="presOf" srcId="{44B053B6-6CF5-48FA-AD7D-8566C44DE0EF}" destId="{7D04B8B7-526E-43F8-937D-10904C98F840}" srcOrd="1" destOrd="0" presId="urn:microsoft.com/office/officeart/2005/8/layout/vProcess5"/>
    <dgm:cxn modelId="{68C0DE3B-B82C-43C6-BB11-E6FFE4EE3BFF}" srcId="{902F3B1E-6DC7-457A-9F05-B7F7F84F5808}" destId="{1D95E19C-7B43-456B-ABBF-4270E71081EA}" srcOrd="2" destOrd="0" parTransId="{7D7E74FC-D5F5-4B59-8BA1-245BF6258B30}" sibTransId="{654FFD84-5E63-4278-97AD-2E305AA48288}"/>
    <dgm:cxn modelId="{2FE4BC3D-DFF4-4770-9A1F-557A243C77B1}" type="presOf" srcId="{1D95E19C-7B43-456B-ABBF-4270E71081EA}" destId="{1E55DEFE-2822-4839-BCA9-EB3F230BBF69}" srcOrd="1" destOrd="0" presId="urn:microsoft.com/office/officeart/2005/8/layout/vProcess5"/>
    <dgm:cxn modelId="{8B778C42-08D2-4032-B416-06AAA43E171F}" type="presOf" srcId="{AB9D4611-80B3-4969-9690-A409FE9E4BCE}" destId="{0A34ECCE-E7C3-4B2D-A267-9AF6FD3D970F}" srcOrd="0" destOrd="0" presId="urn:microsoft.com/office/officeart/2005/8/layout/vProcess5"/>
    <dgm:cxn modelId="{C12EE149-A175-4921-A67C-A594DDD05528}" type="presOf" srcId="{1D95E19C-7B43-456B-ABBF-4270E71081EA}" destId="{A6643AF7-18B9-4D99-81CC-2A9D897D492D}" srcOrd="0" destOrd="0" presId="urn:microsoft.com/office/officeart/2005/8/layout/vProcess5"/>
    <dgm:cxn modelId="{12463E78-E27C-4E33-9AEF-1E52768BAF1A}" type="presOf" srcId="{48A17585-1110-4F59-A01B-3599BA26F2D7}" destId="{A5648586-F74D-4B5D-9367-715B1036313A}" srcOrd="0" destOrd="0" presId="urn:microsoft.com/office/officeart/2005/8/layout/vProcess5"/>
    <dgm:cxn modelId="{7CC58897-0FC2-4974-AB0E-FE802A333771}" type="presOf" srcId="{AB9D4611-80B3-4969-9690-A409FE9E4BCE}" destId="{4E0B47A5-B3AA-4FCD-B477-9A8E24798927}" srcOrd="1" destOrd="0" presId="urn:microsoft.com/office/officeart/2005/8/layout/vProcess5"/>
    <dgm:cxn modelId="{6448099B-92F7-4FF1-A487-3DAD04B6CE5E}" srcId="{902F3B1E-6DC7-457A-9F05-B7F7F84F5808}" destId="{44B053B6-6CF5-48FA-AD7D-8566C44DE0EF}" srcOrd="1" destOrd="0" parTransId="{6E5BEA25-B991-40F9-9820-0D8D9C757186}" sibTransId="{0BFD7EA2-2DDA-4C96-A0AD-63BA85B37B97}"/>
    <dgm:cxn modelId="{05221DCE-92C1-4188-9E86-08A40B13CF6B}" type="presOf" srcId="{0BFD7EA2-2DDA-4C96-A0AD-63BA85B37B97}" destId="{EAA48A32-8F18-480A-A1C4-C06F16CA76A9}" srcOrd="0" destOrd="0" presId="urn:microsoft.com/office/officeart/2005/8/layout/vProcess5"/>
    <dgm:cxn modelId="{6FFF7DED-BBE8-430A-82F1-D4F21282C19C}" type="presOf" srcId="{902F3B1E-6DC7-457A-9F05-B7F7F84F5808}" destId="{1F8BF5C3-2C22-4EE4-9760-E082C67D949C}" srcOrd="0" destOrd="0" presId="urn:microsoft.com/office/officeart/2005/8/layout/vProcess5"/>
    <dgm:cxn modelId="{8C3CC130-3064-4012-ABDC-58DBF9F51BF3}" type="presParOf" srcId="{1F8BF5C3-2C22-4EE4-9760-E082C67D949C}" destId="{EC446FCF-03AB-4A6A-9336-242276456110}" srcOrd="0" destOrd="0" presId="urn:microsoft.com/office/officeart/2005/8/layout/vProcess5"/>
    <dgm:cxn modelId="{69D21D8C-342B-40FD-BF44-EEA0D39C8B74}" type="presParOf" srcId="{1F8BF5C3-2C22-4EE4-9760-E082C67D949C}" destId="{0A34ECCE-E7C3-4B2D-A267-9AF6FD3D970F}" srcOrd="1" destOrd="0" presId="urn:microsoft.com/office/officeart/2005/8/layout/vProcess5"/>
    <dgm:cxn modelId="{CD3B8CD9-C03E-4B47-8E22-446EE92FBAD8}" type="presParOf" srcId="{1F8BF5C3-2C22-4EE4-9760-E082C67D949C}" destId="{3C82C435-0281-4BFB-BA14-58CF5263CDFA}" srcOrd="2" destOrd="0" presId="urn:microsoft.com/office/officeart/2005/8/layout/vProcess5"/>
    <dgm:cxn modelId="{1B10F2A9-6EA8-4CDD-8D79-AC5698EDCE09}" type="presParOf" srcId="{1F8BF5C3-2C22-4EE4-9760-E082C67D949C}" destId="{A6643AF7-18B9-4D99-81CC-2A9D897D492D}" srcOrd="3" destOrd="0" presId="urn:microsoft.com/office/officeart/2005/8/layout/vProcess5"/>
    <dgm:cxn modelId="{750DD3C1-1B84-4B10-92D7-3CCE7E36007B}" type="presParOf" srcId="{1F8BF5C3-2C22-4EE4-9760-E082C67D949C}" destId="{A5648586-F74D-4B5D-9367-715B1036313A}" srcOrd="4" destOrd="0" presId="urn:microsoft.com/office/officeart/2005/8/layout/vProcess5"/>
    <dgm:cxn modelId="{71A24F68-06F7-4BBF-A403-E1BD192A20FC}" type="presParOf" srcId="{1F8BF5C3-2C22-4EE4-9760-E082C67D949C}" destId="{EAA48A32-8F18-480A-A1C4-C06F16CA76A9}" srcOrd="5" destOrd="0" presId="urn:microsoft.com/office/officeart/2005/8/layout/vProcess5"/>
    <dgm:cxn modelId="{9B0F0F9A-F781-49B9-924D-18F3F636E018}" type="presParOf" srcId="{1F8BF5C3-2C22-4EE4-9760-E082C67D949C}" destId="{4E0B47A5-B3AA-4FCD-B477-9A8E24798927}" srcOrd="6" destOrd="0" presId="urn:microsoft.com/office/officeart/2005/8/layout/vProcess5"/>
    <dgm:cxn modelId="{67217629-F05F-4F8D-AC2F-B35509A42168}" type="presParOf" srcId="{1F8BF5C3-2C22-4EE4-9760-E082C67D949C}" destId="{7D04B8B7-526E-43F8-937D-10904C98F840}" srcOrd="7" destOrd="0" presId="urn:microsoft.com/office/officeart/2005/8/layout/vProcess5"/>
    <dgm:cxn modelId="{24E5D807-3B27-4403-94C5-421AF8E51913}" type="presParOf" srcId="{1F8BF5C3-2C22-4EE4-9760-E082C67D949C}" destId="{1E55DEFE-2822-4839-BCA9-EB3F230BBF6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4ECCE-E7C3-4B2D-A267-9AF6FD3D970F}">
      <dsp:nvSpPr>
        <dsp:cNvPr id="0" name=""/>
        <dsp:cNvSpPr/>
      </dsp:nvSpPr>
      <dsp:spPr>
        <a:xfrm>
          <a:off x="0" y="0"/>
          <a:ext cx="3381740" cy="8591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Afspraken: 68%</a:t>
          </a:r>
        </a:p>
      </dsp:txBody>
      <dsp:txXfrm>
        <a:off x="25163" y="25163"/>
        <a:ext cx="2454656" cy="808819"/>
      </dsp:txXfrm>
    </dsp:sp>
    <dsp:sp modelId="{3C82C435-0281-4BFB-BA14-58CF5263CDFA}">
      <dsp:nvSpPr>
        <dsp:cNvPr id="0" name=""/>
        <dsp:cNvSpPr/>
      </dsp:nvSpPr>
      <dsp:spPr>
        <a:xfrm>
          <a:off x="300857" y="1002336"/>
          <a:ext cx="3376802" cy="8591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- Taalontwikkeling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- Verwacht resultaat einde peuter- &amp; kleuterperiode</a:t>
          </a:r>
        </a:p>
      </dsp:txBody>
      <dsp:txXfrm>
        <a:off x="326020" y="1027499"/>
        <a:ext cx="2470894" cy="808819"/>
      </dsp:txXfrm>
    </dsp:sp>
    <dsp:sp modelId="{A6643AF7-18B9-4D99-81CC-2A9D897D492D}">
      <dsp:nvSpPr>
        <dsp:cNvPr id="0" name=""/>
        <dsp:cNvSpPr/>
      </dsp:nvSpPr>
      <dsp:spPr>
        <a:xfrm>
          <a:off x="596777" y="2004673"/>
          <a:ext cx="3381740" cy="8591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- Evaluatie: 80%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- Doelen bereikt: 50%</a:t>
          </a:r>
        </a:p>
      </dsp:txBody>
      <dsp:txXfrm>
        <a:off x="621940" y="2029836"/>
        <a:ext cx="2474580" cy="808819"/>
      </dsp:txXfrm>
    </dsp:sp>
    <dsp:sp modelId="{A5648586-F74D-4B5D-9367-715B1036313A}">
      <dsp:nvSpPr>
        <dsp:cNvPr id="0" name=""/>
        <dsp:cNvSpPr/>
      </dsp:nvSpPr>
      <dsp:spPr>
        <a:xfrm>
          <a:off x="2823295" y="651518"/>
          <a:ext cx="558444" cy="55844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500" kern="1200"/>
        </a:p>
      </dsp:txBody>
      <dsp:txXfrm>
        <a:off x="2948945" y="651518"/>
        <a:ext cx="307144" cy="420229"/>
      </dsp:txXfrm>
    </dsp:sp>
    <dsp:sp modelId="{EAA48A32-8F18-480A-A1C4-C06F16CA76A9}">
      <dsp:nvSpPr>
        <dsp:cNvPr id="0" name=""/>
        <dsp:cNvSpPr/>
      </dsp:nvSpPr>
      <dsp:spPr>
        <a:xfrm>
          <a:off x="3121684" y="1648127"/>
          <a:ext cx="558444" cy="55844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500" kern="1200"/>
        </a:p>
      </dsp:txBody>
      <dsp:txXfrm>
        <a:off x="3247334" y="1648127"/>
        <a:ext cx="307144" cy="420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412"/>
          </a:xfrm>
          <a:prstGeom prst="rect">
            <a:avLst/>
          </a:prstGeom>
        </p:spPr>
        <p:txBody>
          <a:bodyPr vert="horz" lIns="91400" tIns="45700" rIns="91400" bIns="4570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412"/>
          </a:xfrm>
          <a:prstGeom prst="rect">
            <a:avLst/>
          </a:prstGeom>
        </p:spPr>
        <p:txBody>
          <a:bodyPr vert="horz" lIns="91400" tIns="45700" rIns="91400" bIns="45700" rtlCol="0"/>
          <a:lstStyle>
            <a:lvl1pPr algn="r">
              <a:defRPr sz="1200"/>
            </a:lvl1pPr>
          </a:lstStyle>
          <a:p>
            <a:fld id="{8F0E7337-30A0-40FD-83DB-14D720A00201}" type="datetimeFigureOut">
              <a:rPr lang="nl-NL" smtClean="0"/>
              <a:pPr/>
              <a:t>8-7-2024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2"/>
          </a:xfrm>
          <a:prstGeom prst="rect">
            <a:avLst/>
          </a:prstGeom>
        </p:spPr>
        <p:txBody>
          <a:bodyPr vert="horz" lIns="91400" tIns="45700" rIns="91400" bIns="4570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2"/>
          </a:xfrm>
          <a:prstGeom prst="rect">
            <a:avLst/>
          </a:prstGeom>
        </p:spPr>
        <p:txBody>
          <a:bodyPr vert="horz" lIns="91400" tIns="45700" rIns="91400" bIns="45700" rtlCol="0" anchor="b"/>
          <a:lstStyle>
            <a:lvl1pPr algn="r">
              <a:defRPr sz="1200"/>
            </a:lvl1pPr>
          </a:lstStyle>
          <a:p>
            <a:fld id="{F9CEAF4C-C301-4D37-A231-F5DA0E1F4D9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545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412"/>
          </a:xfrm>
          <a:prstGeom prst="rect">
            <a:avLst/>
          </a:prstGeom>
        </p:spPr>
        <p:txBody>
          <a:bodyPr vert="horz" lIns="91400" tIns="45700" rIns="91400" bIns="4570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412"/>
          </a:xfrm>
          <a:prstGeom prst="rect">
            <a:avLst/>
          </a:prstGeom>
        </p:spPr>
        <p:txBody>
          <a:bodyPr vert="horz" lIns="91400" tIns="45700" rIns="91400" bIns="45700" rtlCol="0"/>
          <a:lstStyle>
            <a:lvl1pPr algn="r">
              <a:defRPr sz="1200"/>
            </a:lvl1pPr>
          </a:lstStyle>
          <a:p>
            <a:fld id="{BF9AE5E5-352E-438A-8CFC-4858913546C3}" type="datetimeFigureOut">
              <a:rPr lang="nl-NL" smtClean="0"/>
              <a:pPr/>
              <a:t>8-7-2024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0" tIns="45700" rIns="91400" bIns="4570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12"/>
            <a:ext cx="5438140" cy="4467701"/>
          </a:xfrm>
          <a:prstGeom prst="rect">
            <a:avLst/>
          </a:prstGeom>
        </p:spPr>
        <p:txBody>
          <a:bodyPr vert="horz" lIns="91400" tIns="45700" rIns="91400" bIns="4570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2"/>
          </a:xfrm>
          <a:prstGeom prst="rect">
            <a:avLst/>
          </a:prstGeom>
        </p:spPr>
        <p:txBody>
          <a:bodyPr vert="horz" lIns="91400" tIns="45700" rIns="91400" bIns="4570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2"/>
          </a:xfrm>
          <a:prstGeom prst="rect">
            <a:avLst/>
          </a:prstGeom>
        </p:spPr>
        <p:txBody>
          <a:bodyPr vert="horz" lIns="91400" tIns="45700" rIns="91400" bIns="45700" rtlCol="0" anchor="b"/>
          <a:lstStyle>
            <a:lvl1pPr algn="r">
              <a:defRPr sz="1200"/>
            </a:lvl1pPr>
          </a:lstStyle>
          <a:p>
            <a:fld id="{4213B8BC-D8C5-4B33-B5A5-D5EC5D99810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B8BC-D8C5-4B33-B5A5-D5EC5D998100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890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4524">
              <a:defRPr/>
            </a:pPr>
            <a:fld id="{61707E48-3301-4FFF-AA67-190B39AAFCB7}" type="slidenum">
              <a:rPr lang="nl-NL">
                <a:solidFill>
                  <a:prstClr val="black"/>
                </a:solidFill>
                <a:latin typeface="Calibri" panose="020F0502020204030204"/>
              </a:rPr>
              <a:pPr defTabSz="904524">
                <a:defRPr/>
              </a:pPr>
              <a:t>11</a:t>
            </a:fld>
            <a:endParaRPr lang="nl-NL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368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4524">
              <a:defRPr/>
            </a:pPr>
            <a:fld id="{61707E48-3301-4FFF-AA67-190B39AAFCB7}" type="slidenum">
              <a:rPr lang="nl-NL">
                <a:solidFill>
                  <a:prstClr val="black"/>
                </a:solidFill>
                <a:latin typeface="Calibri" panose="020F0502020204030204"/>
              </a:rPr>
              <a:pPr defTabSz="904524">
                <a:defRPr/>
              </a:pPr>
              <a:t>12</a:t>
            </a:fld>
            <a:endParaRPr lang="nl-NL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45699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4524">
              <a:defRPr/>
            </a:pPr>
            <a:fld id="{61707E48-3301-4FFF-AA67-190B39AAFCB7}" type="slidenum">
              <a:rPr lang="nl-NL">
                <a:solidFill>
                  <a:prstClr val="black"/>
                </a:solidFill>
                <a:latin typeface="Calibri" panose="020F0502020204030204"/>
              </a:rPr>
              <a:pPr defTabSz="904524">
                <a:defRPr/>
              </a:pPr>
              <a:t>13</a:t>
            </a:fld>
            <a:endParaRPr lang="nl-NL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3508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4524">
              <a:defRPr/>
            </a:pPr>
            <a:fld id="{61707E48-3301-4FFF-AA67-190B39AAFCB7}" type="slidenum">
              <a:rPr lang="nl-NL">
                <a:solidFill>
                  <a:prstClr val="black"/>
                </a:solidFill>
                <a:latin typeface="Calibri" panose="020F0502020204030204"/>
              </a:rPr>
              <a:pPr defTabSz="904524">
                <a:defRPr/>
              </a:pPr>
              <a:t>14</a:t>
            </a:fld>
            <a:endParaRPr lang="nl-NL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42303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4524">
              <a:defRPr/>
            </a:pPr>
            <a:fld id="{61707E48-3301-4FFF-AA67-190B39AAFCB7}" type="slidenum">
              <a:rPr lang="nl-NL">
                <a:solidFill>
                  <a:prstClr val="black"/>
                </a:solidFill>
                <a:latin typeface="Calibri" panose="020F0502020204030204"/>
              </a:rPr>
              <a:pPr defTabSz="904524">
                <a:defRPr/>
              </a:pPr>
              <a:t>15</a:t>
            </a:fld>
            <a:endParaRPr lang="nl-NL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42303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4524">
              <a:defRPr/>
            </a:pPr>
            <a:fld id="{61707E48-3301-4FFF-AA67-190B39AAFCB7}" type="slidenum">
              <a:rPr lang="nl-NL">
                <a:solidFill>
                  <a:prstClr val="black"/>
                </a:solidFill>
                <a:latin typeface="Calibri" panose="020F0502020204030204"/>
              </a:rPr>
              <a:pPr defTabSz="904524">
                <a:defRPr/>
              </a:pPr>
              <a:t>16</a:t>
            </a:fld>
            <a:endParaRPr lang="nl-NL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8767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4524">
              <a:defRPr/>
            </a:pPr>
            <a:fld id="{61707E48-3301-4FFF-AA67-190B39AAFCB7}" type="slidenum">
              <a:rPr lang="nl-NL">
                <a:solidFill>
                  <a:prstClr val="black"/>
                </a:solidFill>
                <a:latin typeface="Calibri" panose="020F0502020204030204"/>
              </a:rPr>
              <a:pPr defTabSz="904524">
                <a:defRPr/>
              </a:pPr>
              <a:t>19</a:t>
            </a:fld>
            <a:endParaRPr lang="nl-NL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51574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4524">
              <a:defRPr/>
            </a:pPr>
            <a:fld id="{61707E48-3301-4FFF-AA67-190B39AAFCB7}" type="slidenum">
              <a:rPr lang="nl-NL">
                <a:solidFill>
                  <a:prstClr val="black"/>
                </a:solidFill>
                <a:latin typeface="Calibri" panose="020F0502020204030204"/>
              </a:rPr>
              <a:pPr defTabSz="904524">
                <a:defRPr/>
              </a:pPr>
              <a:t>20</a:t>
            </a:fld>
            <a:endParaRPr lang="nl-NL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34574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4524">
              <a:defRPr/>
            </a:pPr>
            <a:fld id="{61707E48-3301-4FFF-AA67-190B39AAFCB7}" type="slidenum">
              <a:rPr lang="nl-NL">
                <a:solidFill>
                  <a:prstClr val="black"/>
                </a:solidFill>
                <a:latin typeface="Calibri" panose="020F0502020204030204"/>
              </a:rPr>
              <a:pPr defTabSz="904524">
                <a:defRPr/>
              </a:pPr>
              <a:t>21</a:t>
            </a:fld>
            <a:endParaRPr lang="nl-NL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3154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4524">
              <a:defRPr/>
            </a:pPr>
            <a:fld id="{61707E48-3301-4FFF-AA67-190B39AAFCB7}" type="slidenum">
              <a:rPr lang="nl-NL">
                <a:solidFill>
                  <a:prstClr val="black"/>
                </a:solidFill>
                <a:latin typeface="Calibri" panose="020F0502020204030204"/>
              </a:rPr>
              <a:pPr defTabSz="904524">
                <a:defRPr/>
              </a:pPr>
              <a:t>22</a:t>
            </a:fld>
            <a:endParaRPr lang="nl-NL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487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84"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B8BC-D8C5-4B33-B5A5-D5EC5D998100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6922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  <a:p>
            <a:r>
              <a:rPr lang="nl-NL"/>
              <a:t>Niet op sheet maar voor volledigheid: </a:t>
            </a:r>
          </a:p>
          <a:p>
            <a:r>
              <a:rPr lang="nl-NL" err="1"/>
              <a:t>Fieldlab</a:t>
            </a:r>
            <a:r>
              <a:rPr lang="nl-NL"/>
              <a:t> zorgpeuters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B8BC-D8C5-4B33-B5A5-D5EC5D998100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2466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B8BC-D8C5-4B33-B5A5-D5EC5D998100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4558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B8BC-D8C5-4B33-B5A5-D5EC5D998100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076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B8BC-D8C5-4B33-B5A5-D5EC5D998100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28400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Per 1 juli 24 telt 1</a:t>
            </a:r>
            <a:r>
              <a:rPr lang="nl-NL" baseline="30000" dirty="0"/>
              <a:t>e</a:t>
            </a:r>
            <a:r>
              <a:rPr lang="nl-NL" dirty="0"/>
              <a:t> schooldag </a:t>
            </a:r>
            <a:r>
              <a:rPr lang="nl-NL" dirty="0" err="1"/>
              <a:t>ipv</a:t>
            </a:r>
            <a:r>
              <a:rPr lang="nl-NL" dirty="0"/>
              <a:t> datum binnenkomst NL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B8BC-D8C5-4B33-B5A5-D5EC5D998100}" type="slidenum">
              <a:rPr lang="nl-NL" smtClean="0"/>
              <a:pPr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8458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afwijken van de voorschriften voor het (nieuwkomers) onderwijs en is de voorziening altijd tijdelijk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B8BC-D8C5-4B33-B5A5-D5EC5D998100}" type="slidenum">
              <a:rPr lang="nl-NL" smtClean="0"/>
              <a:pPr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4201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OHBA: Via deze regeling kunnen gemeenten van het COA een vergoeding krijgen voor de huisvestingskosten van het basisonderwijs aan asielzoekerskindere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B8BC-D8C5-4B33-B5A5-D5EC5D998100}" type="slidenum">
              <a:rPr lang="nl-NL" smtClean="0"/>
              <a:pPr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7796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G44: </a:t>
            </a:r>
            <a:r>
              <a:rPr lang="nl-NL" dirty="0" err="1"/>
              <a:t>mss</a:t>
            </a:r>
            <a:r>
              <a:rPr lang="nl-NL" dirty="0"/>
              <a:t> kan iemand iets melden over de invulling voor jonge kind van de aanvragen SPUK Kansrijke Wijk / Nationaal Programma Leefbaarheid en Veiligheid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B8BC-D8C5-4B33-B5A5-D5EC5D998100}" type="slidenum">
              <a:rPr lang="nl-NL" smtClean="0"/>
              <a:pPr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86450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B8BC-D8C5-4B33-B5A5-D5EC5D998100}" type="slidenum">
              <a:rPr lang="nl-NL" smtClean="0"/>
              <a:pPr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085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B8BC-D8C5-4B33-B5A5-D5EC5D998100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1228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B8BC-D8C5-4B33-B5A5-D5EC5D998100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7944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4524">
              <a:defRPr/>
            </a:pPr>
            <a:fld id="{61707E48-3301-4FFF-AA67-190B39AAFCB7}" type="slidenum">
              <a:rPr lang="nl-NL">
                <a:solidFill>
                  <a:prstClr val="black"/>
                </a:solidFill>
                <a:latin typeface="Calibri" panose="020F0502020204030204"/>
              </a:rPr>
              <a:pPr defTabSz="904524">
                <a:defRPr/>
              </a:pPr>
              <a:t>5</a:t>
            </a:fld>
            <a:endParaRPr lang="nl-NL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26129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4524">
              <a:defRPr/>
            </a:pPr>
            <a:fld id="{61707E48-3301-4FFF-AA67-190B39AAFCB7}" type="slidenum">
              <a:rPr lang="nl-NL">
                <a:solidFill>
                  <a:prstClr val="black"/>
                </a:solidFill>
                <a:latin typeface="Calibri" panose="020F0502020204030204"/>
              </a:rPr>
              <a:pPr defTabSz="904524">
                <a:defRPr/>
              </a:pPr>
              <a:t>6</a:t>
            </a:fld>
            <a:endParaRPr lang="nl-NL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75853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4524">
              <a:defRPr/>
            </a:pPr>
            <a:fld id="{61707E48-3301-4FFF-AA67-190B39AAFCB7}" type="slidenum">
              <a:rPr lang="nl-NL">
                <a:solidFill>
                  <a:prstClr val="black"/>
                </a:solidFill>
                <a:latin typeface="Calibri" panose="020F0502020204030204"/>
              </a:rPr>
              <a:pPr defTabSz="904524">
                <a:defRPr/>
              </a:pPr>
              <a:t>7</a:t>
            </a:fld>
            <a:endParaRPr lang="nl-NL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09732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4524">
              <a:defRPr/>
            </a:pPr>
            <a:fld id="{61707E48-3301-4FFF-AA67-190B39AAFCB7}" type="slidenum">
              <a:rPr lang="nl-NL">
                <a:solidFill>
                  <a:prstClr val="black"/>
                </a:solidFill>
                <a:latin typeface="Calibri" panose="020F0502020204030204"/>
              </a:rPr>
              <a:pPr defTabSz="904524">
                <a:defRPr/>
              </a:pPr>
              <a:t>8</a:t>
            </a:fld>
            <a:endParaRPr lang="nl-NL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49363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4524">
              <a:defRPr/>
            </a:pPr>
            <a:fld id="{61707E48-3301-4FFF-AA67-190B39AAFCB7}" type="slidenum">
              <a:rPr lang="nl-NL">
                <a:solidFill>
                  <a:prstClr val="black"/>
                </a:solidFill>
                <a:latin typeface="Calibri" panose="020F0502020204030204"/>
              </a:rPr>
              <a:pPr defTabSz="904524">
                <a:defRPr/>
              </a:pPr>
              <a:t>9</a:t>
            </a:fld>
            <a:endParaRPr lang="nl-NL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52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6237312"/>
            <a:ext cx="2232025" cy="36004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156176" y="6021288"/>
            <a:ext cx="2592388" cy="83671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/>
              <a:t>Naam</a:t>
            </a:r>
          </a:p>
          <a:p>
            <a:r>
              <a:rPr lang="nl-NL"/>
              <a:t>Contactgegevens</a:t>
            </a:r>
          </a:p>
        </p:txBody>
      </p:sp>
    </p:spTree>
    <p:extLst>
      <p:ext uri="{BB962C8B-B14F-4D97-AF65-F5344CB8AC3E}">
        <p14:creationId xmlns:p14="http://schemas.microsoft.com/office/powerpoint/2010/main" val="360352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67544" y="6005053"/>
            <a:ext cx="2133600" cy="365125"/>
          </a:xfrm>
          <a:prstGeom prst="rect">
            <a:avLst/>
          </a:prstGeom>
        </p:spPr>
        <p:txBody>
          <a:bodyPr/>
          <a:lstStyle/>
          <a:p>
            <a:fld id="{236AC199-9482-441B-B9EC-5B9D494825EE}" type="datetimeFigureOut">
              <a:rPr lang="nl-NL" smtClean="0"/>
              <a:pPr/>
              <a:t>8-7-2024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89698" y="5545774"/>
            <a:ext cx="360040" cy="86409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790328" y="5764181"/>
            <a:ext cx="1773560" cy="846869"/>
          </a:xfrm>
          <a:prstGeom prst="rect">
            <a:avLst/>
          </a:prstGeom>
        </p:spPr>
        <p:txBody>
          <a:bodyPr/>
          <a:lstStyle/>
          <a:p>
            <a:fld id="{5FF7CC98-7642-4BCD-A3C1-C8256B60A87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85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67544" y="6005053"/>
            <a:ext cx="2133600" cy="365125"/>
          </a:xfrm>
          <a:prstGeom prst="rect">
            <a:avLst/>
          </a:prstGeom>
        </p:spPr>
        <p:txBody>
          <a:bodyPr/>
          <a:lstStyle/>
          <a:p>
            <a:fld id="{236AC199-9482-441B-B9EC-5B9D494825EE}" type="datetimeFigureOut">
              <a:rPr lang="nl-NL" smtClean="0"/>
              <a:pPr/>
              <a:t>8-7-2024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489698" y="5545774"/>
            <a:ext cx="360040" cy="86409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790328" y="5764181"/>
            <a:ext cx="1773560" cy="846869"/>
          </a:xfrm>
          <a:prstGeom prst="rect">
            <a:avLst/>
          </a:prstGeom>
        </p:spPr>
        <p:txBody>
          <a:bodyPr/>
          <a:lstStyle/>
          <a:p>
            <a:fld id="{5FF7CC98-7642-4BCD-A3C1-C8256B60A87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292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67544" y="6005053"/>
            <a:ext cx="2133600" cy="365125"/>
          </a:xfrm>
          <a:prstGeom prst="rect">
            <a:avLst/>
          </a:prstGeom>
        </p:spPr>
        <p:txBody>
          <a:bodyPr/>
          <a:lstStyle/>
          <a:p>
            <a:fld id="{236AC199-9482-441B-B9EC-5B9D494825EE}" type="datetimeFigureOut">
              <a:rPr lang="nl-NL" smtClean="0"/>
              <a:pPr/>
              <a:t>8-7-2024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489698" y="5545774"/>
            <a:ext cx="360040" cy="86409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790328" y="5764181"/>
            <a:ext cx="1773560" cy="846869"/>
          </a:xfrm>
          <a:prstGeom prst="rect">
            <a:avLst/>
          </a:prstGeom>
        </p:spPr>
        <p:txBody>
          <a:bodyPr/>
          <a:lstStyle/>
          <a:p>
            <a:fld id="{5FF7CC98-7642-4BCD-A3C1-C8256B60A87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7216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>
            <a:extLst>
              <a:ext uri="{FF2B5EF4-FFF2-40B4-BE49-F238E27FC236}">
                <a16:creationId xmlns:a16="http://schemas.microsoft.com/office/drawing/2014/main" id="{1E5AA0C0-1209-4D17-AD58-048A67D18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35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shpTekst">
            <a:extLst>
              <a:ext uri="{FF2B5EF4-FFF2-40B4-BE49-F238E27FC236}">
                <a16:creationId xmlns:a16="http://schemas.microsoft.com/office/drawing/2014/main" id="{13EC1DD0-0613-4470-970C-689CE0394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"/>
            <a:ext cx="9144000" cy="1071563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35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6" name="shpDatum" descr="RO__vervolgpagina~LPPT.png">
            <a:extLst>
              <a:ext uri="{FF2B5EF4-FFF2-40B4-BE49-F238E27FC236}">
                <a16:creationId xmlns:a16="http://schemas.microsoft.com/office/drawing/2014/main" id="{E9AD85A8-9C10-467C-A2A9-83CCC9EAD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1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950" spc="-45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34541" indent="-134541">
              <a:buFont typeface="Arial" pitchFamily="34" charset="0"/>
              <a:buChar char="•"/>
              <a:defRPr sz="135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297000" indent="-189000">
              <a:buFontTx/>
              <a:buBlip>
                <a:blip r:embed="rId3"/>
              </a:buBlip>
              <a:defRPr sz="135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404813" indent="-108000">
              <a:buSzPct val="100000"/>
              <a:buFontTx/>
              <a:buBlip>
                <a:blip r:embed="rId4"/>
              </a:buBlip>
              <a:defRPr sz="135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35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7" name="shpTitel">
            <a:extLst>
              <a:ext uri="{FF2B5EF4-FFF2-40B4-BE49-F238E27FC236}">
                <a16:creationId xmlns:a16="http://schemas.microsoft.com/office/drawing/2014/main" id="{514B5461-7E65-4DE5-A516-29C1EB37E1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8" name="shpKleurvlakBoven">
            <a:extLst>
              <a:ext uri="{FF2B5EF4-FFF2-40B4-BE49-F238E27FC236}">
                <a16:creationId xmlns:a16="http://schemas.microsoft.com/office/drawing/2014/main" id="{08B93A9F-FEB6-44B4-8743-A9A038830F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9" name="shpBeeldmerk">
            <a:extLst>
              <a:ext uri="{FF2B5EF4-FFF2-40B4-BE49-F238E27FC236}">
                <a16:creationId xmlns:a16="http://schemas.microsoft.com/office/drawing/2014/main" id="{B920C51B-4AA3-4E5A-9527-43157682CC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C74A2-F552-40BD-9D5B-1E170502E24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89559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15941" y="1882800"/>
            <a:ext cx="3753000" cy="2336400"/>
          </a:xfrm>
        </p:spPr>
        <p:txBody>
          <a:bodyPr tIns="90000" bIns="90000">
            <a:norm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15941" y="4215600"/>
            <a:ext cx="3753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4821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6488"/>
            <a:ext cx="91440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>
            <a:lvl1pPr>
              <a:buClr>
                <a:srgbClr val="A90061"/>
              </a:buClr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9006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F4477-E0A6-466D-B9B0-BBDE049E7617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8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EF968-E392-4FDD-9E22-85C570AAF18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8893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/>
          </a:p>
        </p:txBody>
      </p:sp>
      <p:pic>
        <p:nvPicPr>
          <p:cNvPr id="7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2" y="0"/>
            <a:ext cx="9148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:\Communicatie\Mediabestanden (foto, video, huisstijl etc)\Huisstijl\Logo's Inspectie van het Onderwijs\Logo's\OCW_IO_Logo_pres_diap_nl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/>
          </p:nvPr>
        </p:nvSpPr>
        <p:spPr>
          <a:xfrm>
            <a:off x="4914900" y="5832053"/>
            <a:ext cx="3753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4914900" y="1885467"/>
            <a:ext cx="3753000" cy="2336400"/>
          </a:xfrm>
        </p:spPr>
        <p:txBody>
          <a:bodyPr tIns="90000" bIns="90000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4914900" y="4218267"/>
            <a:ext cx="3753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1" name="Tijdelijke aanduiding voor afbeelding 22"/>
          <p:cNvSpPr>
            <a:spLocks noGrp="1"/>
          </p:cNvSpPr>
          <p:nvPr>
            <p:ph type="pic" sz="quarter" idx="22"/>
          </p:nvPr>
        </p:nvSpPr>
        <p:spPr>
          <a:xfrm>
            <a:off x="1" y="0"/>
            <a:ext cx="4574381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E48E5-59B6-4940-8DDA-B92D84063171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11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2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3FBD1-374E-4AFB-81D2-90DA911D572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1471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011" y="3427413"/>
            <a:ext cx="8192930" cy="1726479"/>
          </a:xfrm>
        </p:spPr>
        <p:txBody>
          <a:bodyPr lIns="57600" tIns="90000" bIns="90000">
            <a:normAutofit/>
          </a:bodyPr>
          <a:lstStyle>
            <a:lvl1pPr algn="l"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6011" y="5162401"/>
            <a:ext cx="8192930" cy="664319"/>
          </a:xfrm>
        </p:spPr>
        <p:txBody>
          <a:bodyPr lIns="72000" tIns="900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/>
          </p:nvPr>
        </p:nvSpPr>
        <p:spPr>
          <a:xfrm>
            <a:off x="475059" y="5829386"/>
            <a:ext cx="3854054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afbeelding 12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9144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4B36DB-0033-4ABC-980D-FBEC4A00D1CB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8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9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88C3BC9-CDD7-4A15-8165-73BD89315B7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3322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/>
          </a:p>
        </p:txBody>
      </p:sp>
      <p:pic>
        <p:nvPicPr>
          <p:cNvPr id="6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2" y="0"/>
            <a:ext cx="9148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4917132" y="3427413"/>
            <a:ext cx="3753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/>
          </p:nvPr>
        </p:nvSpPr>
        <p:spPr>
          <a:xfrm>
            <a:off x="4914900" y="5832053"/>
            <a:ext cx="3753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4915941" y="2024063"/>
            <a:ext cx="3753000" cy="1403350"/>
          </a:xfrm>
        </p:spPr>
        <p:txBody>
          <a:bodyPr tIns="90000" bIns="90000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atum 17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2BA8-E38A-4A78-A459-3E07F3115B33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9" name="Tijdelijke aanduiding voor voettekst 18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0" name="Tijdelijke aanduiding voor dianummer 1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C11B-D2EC-4C59-AB55-359D89875E7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4155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1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/>
          </a:p>
        </p:txBody>
      </p:sp>
      <p:pic>
        <p:nvPicPr>
          <p:cNvPr id="6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2" y="0"/>
            <a:ext cx="9148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879601"/>
            <a:ext cx="8192691" cy="1547813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476250" y="3749487"/>
            <a:ext cx="8193882" cy="2077232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/>
          </p:nvPr>
        </p:nvSpPr>
        <p:spPr>
          <a:xfrm>
            <a:off x="475059" y="5829386"/>
            <a:ext cx="3754041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datum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5D393-808B-43BA-B296-40F500909239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11" name="Tijdelijke aanduiding voor voettekst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2" name="Tijdelijke aanduiding voor dianummer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D5031-ABB2-4966-B1CF-B7D75D1356D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317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6237312"/>
            <a:ext cx="2232025" cy="36004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156176" y="6093296"/>
            <a:ext cx="2592388" cy="64827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/>
              <a:t>Naam</a:t>
            </a:r>
          </a:p>
          <a:p>
            <a:r>
              <a:rPr lang="nl-NL"/>
              <a:t>Contactgegevens</a:t>
            </a:r>
          </a:p>
        </p:txBody>
      </p:sp>
    </p:spTree>
    <p:extLst>
      <p:ext uri="{BB962C8B-B14F-4D97-AF65-F5344CB8AC3E}">
        <p14:creationId xmlns:p14="http://schemas.microsoft.com/office/powerpoint/2010/main" val="3053695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/>
          </a:p>
        </p:txBody>
      </p:sp>
      <p:pic>
        <p:nvPicPr>
          <p:cNvPr id="19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49" y="2636839"/>
            <a:ext cx="3752851" cy="1584325"/>
          </a:xfrm>
        </p:spPr>
        <p:txBody>
          <a:bodyPr anchor="ctr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5843799" y="916926"/>
            <a:ext cx="2825142" cy="817562"/>
          </a:xfrm>
        </p:spPr>
        <p:txBody>
          <a:bodyPr anchor="b" anchorCtr="0"/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5843799" y="2061911"/>
            <a:ext cx="2825142" cy="817562"/>
          </a:xfrm>
        </p:spPr>
        <p:txBody>
          <a:bodyPr anchor="b" anchorCtr="0"/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843799" y="3211200"/>
            <a:ext cx="2825142" cy="817562"/>
          </a:xfrm>
        </p:spPr>
        <p:txBody>
          <a:bodyPr anchor="b" anchorCtr="0"/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5843799" y="4352400"/>
            <a:ext cx="2825142" cy="817562"/>
          </a:xfrm>
        </p:spPr>
        <p:txBody>
          <a:bodyPr anchor="b" anchorCtr="0"/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5843799" y="5497200"/>
            <a:ext cx="2825142" cy="817562"/>
          </a:xfrm>
        </p:spPr>
        <p:txBody>
          <a:bodyPr anchor="b" anchorCtr="0"/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814046" y="998446"/>
            <a:ext cx="1029754" cy="817563"/>
          </a:xfrm>
        </p:spPr>
        <p:txBody>
          <a:bodyPr bIns="46800" anchor="b" anchorCtr="0"/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814046" y="2143675"/>
            <a:ext cx="1029754" cy="817563"/>
          </a:xfrm>
        </p:spPr>
        <p:txBody>
          <a:bodyPr bIns="46800" anchor="b" anchorCtr="0"/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4814046" y="3288904"/>
            <a:ext cx="1029754" cy="817563"/>
          </a:xfrm>
        </p:spPr>
        <p:txBody>
          <a:bodyPr bIns="46800" anchor="b" anchorCtr="0"/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4814046" y="4434133"/>
            <a:ext cx="1029754" cy="817563"/>
          </a:xfrm>
        </p:spPr>
        <p:txBody>
          <a:bodyPr bIns="46800" anchor="b" anchorCtr="0"/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4814046" y="5579362"/>
            <a:ext cx="1029754" cy="817563"/>
          </a:xfrm>
        </p:spPr>
        <p:txBody>
          <a:bodyPr bIns="46800" anchor="b" anchorCtr="0"/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1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81F3B-5142-47D8-8F3D-A43502038071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27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2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49F33-4F01-4809-8986-1950B16069E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3075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/>
          </a:p>
        </p:txBody>
      </p:sp>
      <p:pic>
        <p:nvPicPr>
          <p:cNvPr id="7" name="Picture 2" descr="I:\Communicatie\Mediabestanden (foto, video, huisstijl etc)\Huisstijl\Logo's Inspectie van het Onderwijs\Logo's\OCW_IO_Logo_pres_diap_n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jdelijke aanduiding voor afbeelding 11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573933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769584 w 6098242"/>
              <a:gd name="connsiteY2" fmla="*/ 1289449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  <a:gd name="connsiteX6" fmla="*/ 0 w 6098242"/>
              <a:gd name="connsiteY6" fmla="*/ 0 h 6858000"/>
              <a:gd name="connsiteX0" fmla="*/ 0 w 6098242"/>
              <a:gd name="connsiteY0" fmla="*/ 0 h 6858000"/>
              <a:gd name="connsiteX1" fmla="*/ 5769583 w 6098242"/>
              <a:gd name="connsiteY1" fmla="*/ 8238 h 6858000"/>
              <a:gd name="connsiteX2" fmla="*/ 5769584 w 6098242"/>
              <a:gd name="connsiteY2" fmla="*/ 1289449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  <a:gd name="connsiteX6" fmla="*/ 0 w 6098242"/>
              <a:gd name="connsiteY6" fmla="*/ 0 h 6858000"/>
              <a:gd name="connsiteX0" fmla="*/ 0 w 6098242"/>
              <a:gd name="connsiteY0" fmla="*/ 0 h 6858000"/>
              <a:gd name="connsiteX1" fmla="*/ 5769583 w 6098242"/>
              <a:gd name="connsiteY1" fmla="*/ 8238 h 6858000"/>
              <a:gd name="connsiteX2" fmla="*/ 5769584 w 6098242"/>
              <a:gd name="connsiteY2" fmla="*/ 1289449 h 6858000"/>
              <a:gd name="connsiteX3" fmla="*/ 6065291 w 6098242"/>
              <a:gd name="connsiteY3" fmla="*/ 1281211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  <a:gd name="connsiteX6" fmla="*/ 0 w 6098242"/>
              <a:gd name="connsiteY6" fmla="*/ 0 h 6858000"/>
              <a:gd name="connsiteX0" fmla="*/ 0 w 6098242"/>
              <a:gd name="connsiteY0" fmla="*/ 0 h 6858000"/>
              <a:gd name="connsiteX1" fmla="*/ 5769583 w 6098242"/>
              <a:gd name="connsiteY1" fmla="*/ 8238 h 6858000"/>
              <a:gd name="connsiteX2" fmla="*/ 5777822 w 6098242"/>
              <a:gd name="connsiteY2" fmla="*/ 1264735 h 6858000"/>
              <a:gd name="connsiteX3" fmla="*/ 6065291 w 6098242"/>
              <a:gd name="connsiteY3" fmla="*/ 1281211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  <a:gd name="connsiteX6" fmla="*/ 0 w 6098242"/>
              <a:gd name="connsiteY6" fmla="*/ 0 h 6858000"/>
              <a:gd name="connsiteX0" fmla="*/ 0 w 6106112"/>
              <a:gd name="connsiteY0" fmla="*/ 0 h 6858000"/>
              <a:gd name="connsiteX1" fmla="*/ 5769583 w 6106112"/>
              <a:gd name="connsiteY1" fmla="*/ 8238 h 6858000"/>
              <a:gd name="connsiteX2" fmla="*/ 5777822 w 6106112"/>
              <a:gd name="connsiteY2" fmla="*/ 1264735 h 6858000"/>
              <a:gd name="connsiteX3" fmla="*/ 6106112 w 6106112"/>
              <a:gd name="connsiteY3" fmla="*/ 1264882 h 6858000"/>
              <a:gd name="connsiteX4" fmla="*/ 6098242 w 6106112"/>
              <a:gd name="connsiteY4" fmla="*/ 6858000 h 6858000"/>
              <a:gd name="connsiteX5" fmla="*/ 0 w 6106112"/>
              <a:gd name="connsiteY5" fmla="*/ 6858000 h 6858000"/>
              <a:gd name="connsiteX6" fmla="*/ 0 w 6106112"/>
              <a:gd name="connsiteY6" fmla="*/ 0 h 6858000"/>
              <a:gd name="connsiteX0" fmla="*/ 0 w 6098577"/>
              <a:gd name="connsiteY0" fmla="*/ 0 h 6858000"/>
              <a:gd name="connsiteX1" fmla="*/ 5769583 w 6098577"/>
              <a:gd name="connsiteY1" fmla="*/ 8238 h 6858000"/>
              <a:gd name="connsiteX2" fmla="*/ 5777822 w 6098577"/>
              <a:gd name="connsiteY2" fmla="*/ 1264735 h 6858000"/>
              <a:gd name="connsiteX3" fmla="*/ 6089783 w 6098577"/>
              <a:gd name="connsiteY3" fmla="*/ 1281211 h 6858000"/>
              <a:gd name="connsiteX4" fmla="*/ 6098242 w 6098577"/>
              <a:gd name="connsiteY4" fmla="*/ 6858000 h 6858000"/>
              <a:gd name="connsiteX5" fmla="*/ 0 w 6098577"/>
              <a:gd name="connsiteY5" fmla="*/ 6858000 h 6858000"/>
              <a:gd name="connsiteX6" fmla="*/ 0 w 6098577"/>
              <a:gd name="connsiteY6" fmla="*/ 0 h 6858000"/>
              <a:gd name="connsiteX0" fmla="*/ 0 w 6098577"/>
              <a:gd name="connsiteY0" fmla="*/ 0 h 6858000"/>
              <a:gd name="connsiteX1" fmla="*/ 5769583 w 6098577"/>
              <a:gd name="connsiteY1" fmla="*/ 8238 h 6858000"/>
              <a:gd name="connsiteX2" fmla="*/ 5777822 w 6098577"/>
              <a:gd name="connsiteY2" fmla="*/ 1297392 h 6858000"/>
              <a:gd name="connsiteX3" fmla="*/ 6089783 w 6098577"/>
              <a:gd name="connsiteY3" fmla="*/ 1281211 h 6858000"/>
              <a:gd name="connsiteX4" fmla="*/ 6098242 w 6098577"/>
              <a:gd name="connsiteY4" fmla="*/ 6858000 h 6858000"/>
              <a:gd name="connsiteX5" fmla="*/ 0 w 6098577"/>
              <a:gd name="connsiteY5" fmla="*/ 6858000 h 6858000"/>
              <a:gd name="connsiteX6" fmla="*/ 0 w 6098577"/>
              <a:gd name="connsiteY6" fmla="*/ 0 h 6858000"/>
              <a:gd name="connsiteX0" fmla="*/ 0 w 6098577"/>
              <a:gd name="connsiteY0" fmla="*/ 0 h 6858000"/>
              <a:gd name="connsiteX1" fmla="*/ 5769583 w 6098577"/>
              <a:gd name="connsiteY1" fmla="*/ 8238 h 6858000"/>
              <a:gd name="connsiteX2" fmla="*/ 5777822 w 6098577"/>
              <a:gd name="connsiteY2" fmla="*/ 1272900 h 6858000"/>
              <a:gd name="connsiteX3" fmla="*/ 6089783 w 6098577"/>
              <a:gd name="connsiteY3" fmla="*/ 1281211 h 6858000"/>
              <a:gd name="connsiteX4" fmla="*/ 6098242 w 6098577"/>
              <a:gd name="connsiteY4" fmla="*/ 6858000 h 6858000"/>
              <a:gd name="connsiteX5" fmla="*/ 0 w 6098577"/>
              <a:gd name="connsiteY5" fmla="*/ 6858000 h 6858000"/>
              <a:gd name="connsiteX6" fmla="*/ 0 w 6098577"/>
              <a:gd name="connsiteY6" fmla="*/ 0 h 6858000"/>
              <a:gd name="connsiteX0" fmla="*/ 0 w 6098577"/>
              <a:gd name="connsiteY0" fmla="*/ 0 h 6858000"/>
              <a:gd name="connsiteX1" fmla="*/ 5769583 w 6098577"/>
              <a:gd name="connsiteY1" fmla="*/ 8238 h 6858000"/>
              <a:gd name="connsiteX2" fmla="*/ 5777822 w 6098577"/>
              <a:gd name="connsiteY2" fmla="*/ 1272900 h 6858000"/>
              <a:gd name="connsiteX3" fmla="*/ 6089783 w 6098577"/>
              <a:gd name="connsiteY3" fmla="*/ 1281211 h 6858000"/>
              <a:gd name="connsiteX4" fmla="*/ 6098242 w 6098577"/>
              <a:gd name="connsiteY4" fmla="*/ 6858000 h 6858000"/>
              <a:gd name="connsiteX5" fmla="*/ 0 w 6098577"/>
              <a:gd name="connsiteY5" fmla="*/ 6858000 h 6858000"/>
              <a:gd name="connsiteX6" fmla="*/ 0 w 6098577"/>
              <a:gd name="connsiteY6" fmla="*/ 0 h 6858000"/>
              <a:gd name="connsiteX0" fmla="*/ 0 w 6098577"/>
              <a:gd name="connsiteY0" fmla="*/ 0 h 6858000"/>
              <a:gd name="connsiteX1" fmla="*/ 5769583 w 6098577"/>
              <a:gd name="connsiteY1" fmla="*/ 74 h 6858000"/>
              <a:gd name="connsiteX2" fmla="*/ 5777822 w 6098577"/>
              <a:gd name="connsiteY2" fmla="*/ 1272900 h 6858000"/>
              <a:gd name="connsiteX3" fmla="*/ 6089783 w 6098577"/>
              <a:gd name="connsiteY3" fmla="*/ 1281211 h 6858000"/>
              <a:gd name="connsiteX4" fmla="*/ 6098242 w 6098577"/>
              <a:gd name="connsiteY4" fmla="*/ 6858000 h 6858000"/>
              <a:gd name="connsiteX5" fmla="*/ 0 w 6098577"/>
              <a:gd name="connsiteY5" fmla="*/ 6858000 h 6858000"/>
              <a:gd name="connsiteX6" fmla="*/ 0 w 609857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577" h="6858000">
                <a:moveTo>
                  <a:pt x="0" y="0"/>
                </a:moveTo>
                <a:lnTo>
                  <a:pt x="5769583" y="74"/>
                </a:lnTo>
                <a:cubicBezTo>
                  <a:pt x="5769583" y="427144"/>
                  <a:pt x="5777822" y="845830"/>
                  <a:pt x="5777822" y="1272900"/>
                </a:cubicBezTo>
                <a:lnTo>
                  <a:pt x="6089783" y="1281211"/>
                </a:lnTo>
                <a:cubicBezTo>
                  <a:pt x="6087160" y="3145584"/>
                  <a:pt x="6100865" y="4993627"/>
                  <a:pt x="6098242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4914900" y="2529016"/>
            <a:ext cx="3753000" cy="3692397"/>
          </a:xfrm>
        </p:spPr>
        <p:txBody>
          <a:bodyPr/>
          <a:lstStyle>
            <a:lvl1pPr marL="342900" indent="-3429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513000" indent="-162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914900" y="1545471"/>
            <a:ext cx="3753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1167B-7043-4578-81B3-C09171FA0AA5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9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nl-NL"/>
              <a:t>Inspectie van het Onderwijs</a:t>
            </a:r>
          </a:p>
        </p:txBody>
      </p:sp>
      <p:sp>
        <p:nvSpPr>
          <p:cNvPr id="10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0167B-57E1-41AC-ACA0-F20A3F1C63C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4633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/>
          </a:p>
        </p:txBody>
      </p:sp>
      <p:pic>
        <p:nvPicPr>
          <p:cNvPr id="6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49" y="2636838"/>
            <a:ext cx="3752851" cy="1584325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49" y="4221163"/>
            <a:ext cx="3752851" cy="2000251"/>
          </a:xfrm>
        </p:spPr>
        <p:txBody>
          <a:bodyPr tIns="90000" rIns="1008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476249" y="1171575"/>
            <a:ext cx="3752851" cy="1463674"/>
          </a:xfrm>
        </p:spPr>
        <p:txBody>
          <a:bodyPr rIns="0" anchor="b" anchorCtr="0"/>
          <a:lstStyle>
            <a:lvl1pPr marL="0" indent="0" algn="r">
              <a:buNone/>
              <a:defRPr sz="7200" b="1" i="0">
                <a:solidFill>
                  <a:schemeClr val="bg1"/>
                </a:solidFill>
              </a:defRPr>
            </a:lvl1pPr>
            <a:lvl2pPr marL="234900" indent="0" algn="r">
              <a:buNone/>
              <a:defRPr/>
            </a:lvl2pPr>
            <a:lvl3pPr marL="472500" indent="0" algn="r">
              <a:buNone/>
              <a:defRPr/>
            </a:lvl3pPr>
            <a:lvl4pPr marL="707400" indent="0" algn="r">
              <a:buNone/>
              <a:defRPr/>
            </a:lvl4pPr>
            <a:lvl5pPr marL="945000" indent="0" algn="r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DF200-7ACD-4F79-94EA-A0B3C58B091A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8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0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9270D-45B4-4BE2-842D-6B4336A3375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9449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6488"/>
            <a:ext cx="91440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6250" y="2241678"/>
            <a:ext cx="3919538" cy="3944938"/>
          </a:xfrm>
        </p:spPr>
        <p:txBody>
          <a:bodyPr/>
          <a:lstStyle>
            <a:lvl1pPr>
              <a:buClr>
                <a:srgbClr val="A90061"/>
              </a:buClr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14899" y="2241678"/>
            <a:ext cx="3753000" cy="3944938"/>
          </a:xfrm>
        </p:spPr>
        <p:txBody>
          <a:bodyPr/>
          <a:lstStyle>
            <a:lvl1pPr>
              <a:buClr>
                <a:srgbClr val="A90061"/>
              </a:buClr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9006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64F4A-EAA0-4209-B89B-ECEA15CC2D23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9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0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4108-B0D3-4994-AF13-E3CF4020C94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2719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51" y="2306037"/>
            <a:ext cx="3753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35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6251" y="2953738"/>
            <a:ext cx="3753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914900" y="2306037"/>
            <a:ext cx="3753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35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914900" y="2953738"/>
            <a:ext cx="3754041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F33C7-3F6E-42C8-ACC9-D43D2874116F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978D2-BF45-4E1D-8667-7B096167CBA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9406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C4418-E51C-4795-8C76-599A5FC12206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330AE-ECC5-4D92-85DB-06C24A6C1AB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0294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122CD-5D05-43CA-9587-AC0599198628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DDF6A-FD39-402D-A0B1-38ACBDB96AE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1043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6250" y="3427414"/>
            <a:ext cx="3752850" cy="2793999"/>
          </a:xfrm>
        </p:spPr>
        <p:txBody>
          <a:bodyPr anchor="t" anchorCtr="0"/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4915941" y="1052513"/>
            <a:ext cx="3753000" cy="51689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6250" y="1052514"/>
            <a:ext cx="375285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68D24-C656-4064-B2D1-B8F845F65106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41D91-37B1-464A-ADF8-DBF297FCD69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6587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50" y="1052514"/>
            <a:ext cx="8192691" cy="4024800"/>
          </a:xfrm>
        </p:spPr>
        <p:txBody>
          <a:bodyPr>
            <a:normAutofit/>
          </a:bodyPr>
          <a:lstStyle>
            <a:lvl1pPr algn="l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476250" y="5077315"/>
            <a:ext cx="4095750" cy="1144098"/>
          </a:xfrm>
        </p:spPr>
        <p:txBody>
          <a:bodyPr lIns="162000" tIns="90000" rIns="90000"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FA51BAC-47C1-4C12-9648-B9A47D9E1734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6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7C520BB-10E2-49B7-A3F5-6948572833C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8751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50" y="1052514"/>
            <a:ext cx="8192691" cy="4024800"/>
          </a:xfrm>
        </p:spPr>
        <p:txBody>
          <a:bodyPr>
            <a:normAutofit/>
          </a:bodyPr>
          <a:lstStyle>
            <a:lvl1pPr algn="l"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476250" y="5077315"/>
            <a:ext cx="4095750" cy="1144099"/>
          </a:xfrm>
        </p:spPr>
        <p:txBody>
          <a:bodyPr lIns="162000" tIns="900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AE47F-9164-4C07-98F6-F24277A7AB1C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6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6B139-901F-4664-94C9-6E7B559F44D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460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6237312"/>
            <a:ext cx="2232025" cy="36004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156176" y="6093296"/>
            <a:ext cx="2592388" cy="64827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/>
              <a:t>Naam</a:t>
            </a:r>
          </a:p>
          <a:p>
            <a:r>
              <a:rPr lang="nl-NL"/>
              <a:t>Contactgegevens</a:t>
            </a:r>
          </a:p>
        </p:txBody>
      </p:sp>
    </p:spTree>
    <p:extLst>
      <p:ext uri="{BB962C8B-B14F-4D97-AF65-F5344CB8AC3E}">
        <p14:creationId xmlns:p14="http://schemas.microsoft.com/office/powerpoint/2010/main" val="3087873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4572000" y="-1588"/>
            <a:ext cx="4572000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nl-NL" sz="750">
              <a:solidFill>
                <a:schemeClr val="bg1"/>
              </a:solidFill>
            </a:endParaRPr>
          </a:p>
        </p:txBody>
      </p:sp>
      <p:pic>
        <p:nvPicPr>
          <p:cNvPr id="5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6250" y="2636838"/>
            <a:ext cx="3752849" cy="1584324"/>
          </a:xfrm>
        </p:spPr>
        <p:txBody>
          <a:bodyPr anchor="ctr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915941" y="1066801"/>
            <a:ext cx="3753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88CCD-6F0D-4340-A6F5-33CB03D48E3C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8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9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B6716-65E6-423D-8136-5D3FA12C7C0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1247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/>
          </a:p>
        </p:txBody>
      </p:sp>
      <p:pic>
        <p:nvPicPr>
          <p:cNvPr id="7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6249" y="2636839"/>
            <a:ext cx="3753000" cy="1584324"/>
          </a:xfrm>
        </p:spPr>
        <p:txBody>
          <a:bodyPr anchor="ctr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4914899" y="1052513"/>
            <a:ext cx="3753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EB5F7-BEAC-4797-938C-1D6B24291C9F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9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0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980DD-5CBF-49ED-9632-65FC111677F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4348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6250" y="3427413"/>
            <a:ext cx="3752850" cy="2794000"/>
          </a:xfrm>
        </p:spPr>
        <p:txBody>
          <a:bodyPr anchor="t" anchorCtr="0"/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6250" y="1052514"/>
            <a:ext cx="375285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afbeelding 16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27D01-5021-41EE-87D6-712458E364BC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A8ABA-035A-4F0F-8E53-0BAECFC348D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7314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/>
          </a:p>
        </p:txBody>
      </p:sp>
      <p:pic>
        <p:nvPicPr>
          <p:cNvPr id="6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jdelijke aanduiding voor afbeelding 16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476250" y="2289601"/>
            <a:ext cx="3754041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1051201"/>
            <a:ext cx="3753446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BCBB5-D293-46F1-821B-AC43FBB45B53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8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9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068E1-A1F9-4E32-8CD5-CD71D7D3294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1784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476250" y="2289601"/>
            <a:ext cx="375285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051201"/>
            <a:ext cx="375285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4B656-9B60-4C2A-A6B2-F871B869D32F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811BA-25EB-4BDE-9CF1-75E56BBCBB0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280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1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/>
          </a:p>
        </p:txBody>
      </p:sp>
      <p:pic>
        <p:nvPicPr>
          <p:cNvPr id="5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052513"/>
            <a:ext cx="8192691" cy="237490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749488"/>
            <a:ext cx="8192691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2877C-8DF5-4D75-B750-431858BE9DFF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7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8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7E3D2-3776-4FF6-AFEA-B1A6E7CDAB2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66667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3430588"/>
            <a:ext cx="9144000" cy="34274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/>
          </a:p>
        </p:txBody>
      </p:sp>
      <p:sp>
        <p:nvSpPr>
          <p:cNvPr id="5" name="Rechthoek 4"/>
          <p:cNvSpPr>
            <a:spLocks/>
          </p:cNvSpPr>
          <p:nvPr userDrawn="1"/>
        </p:nvSpPr>
        <p:spPr>
          <a:xfrm>
            <a:off x="4396979" y="6619876"/>
            <a:ext cx="350044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052513"/>
            <a:ext cx="8192691" cy="237490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749488"/>
            <a:ext cx="8192691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CC368-B6AC-413F-A475-D6899B332AD2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7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8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4AB58-A399-445D-9516-50862328C55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85831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214438" algn="l"/>
              </a:tabLs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3888001"/>
            <a:ext cx="3753446" cy="233341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15941" y="3888001"/>
            <a:ext cx="3753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C834C22-F9C3-4BEA-8A1A-D138E74C3A2A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7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8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A06B2-FE0E-433A-92ED-1D9BD9AC889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455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14899" y="3888001"/>
            <a:ext cx="3753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3888001"/>
            <a:ext cx="3753446" cy="2333413"/>
          </a:xfrm>
        </p:spPr>
        <p:txBody>
          <a:bodyPr anchor="t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CB493-C9FA-45A0-B5C1-F3AB38A3CC72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D1506-D291-4444-B5F9-70F71446406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4414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214438" algn="l"/>
              </a:tabLs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888001"/>
            <a:ext cx="8192691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727AC9A-BAAE-4BC4-ADB4-46A3243E82A4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5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6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251E58A-BDA6-4270-9137-68D9DA2488E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044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619672" y="616630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395536" y="63093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bg1"/>
                </a:solidFill>
              </a:rPr>
              <a:t>www.goab.eu</a:t>
            </a:r>
          </a:p>
        </p:txBody>
      </p:sp>
    </p:spTree>
    <p:extLst>
      <p:ext uri="{BB962C8B-B14F-4D97-AF65-F5344CB8AC3E}">
        <p14:creationId xmlns:p14="http://schemas.microsoft.com/office/powerpoint/2010/main" val="3770163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888001"/>
            <a:ext cx="8192691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16544-1687-42B7-9301-D355076A63B9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C845C-D578-4D4A-A127-DEE06213F0E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38521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4"/>
            <a:ext cx="9144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0" y="1051200"/>
            <a:ext cx="8193287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6CC4E-3073-4D57-A3E0-361B8F2ADCEB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5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6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37C6-FBAA-4873-8B06-E261DEE4E77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7068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4"/>
            <a:ext cx="9144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5654" y="1051200"/>
            <a:ext cx="8193287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2450D-8211-4567-9488-AE11CA23FFE2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1556-0BFE-445B-BEE2-25DF21556EE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7941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9930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9144000" cy="576000"/>
          </a:xfrm>
          <a:solidFill>
            <a:schemeClr val="tx2"/>
          </a:solidFill>
        </p:spPr>
        <p:txBody>
          <a:bodyPr lIns="756000" anchor="ctr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9144000" cy="396000"/>
          </a:xfrm>
          <a:solidFill>
            <a:schemeClr val="bg1"/>
          </a:solidFill>
        </p:spPr>
        <p:txBody>
          <a:bodyPr lIns="756000" anchor="ctr" anchorCtr="0"/>
          <a:lstStyle>
            <a:lvl1pPr marL="0" indent="0">
              <a:buNone/>
              <a:defRPr sz="1500" i="0">
                <a:solidFill>
                  <a:schemeClr val="tx1"/>
                </a:solidFill>
              </a:defRPr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52644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476250" y="2276475"/>
            <a:ext cx="8192691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D5E7E-C6A2-453C-A551-649A9F1BDE7D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BCD5C-5186-4249-9CEC-3373DFAFB31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93282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5969144" y="2276475"/>
            <a:ext cx="2700000" cy="3937000"/>
          </a:xfrm>
        </p:spPr>
        <p:txBody>
          <a:bodyPr/>
          <a:lstStyle>
            <a:lvl1pPr marL="0" indent="0">
              <a:buNone/>
              <a:defRPr sz="1500"/>
            </a:lvl1pPr>
            <a:lvl2pPr marL="234900" indent="0">
              <a:buNone/>
              <a:defRPr sz="1350"/>
            </a:lvl2pPr>
            <a:lvl3pPr marL="472500" indent="0">
              <a:buNone/>
              <a:defRPr sz="1200"/>
            </a:lvl3pPr>
            <a:lvl4pPr marL="707400" indent="0">
              <a:buNone/>
              <a:defRPr sz="1200"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476250" y="2276475"/>
            <a:ext cx="5384223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112E4-989E-4FF5-A38E-414B6F01F3A2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A1C8A-1EC0-4928-9C68-83F95C3220A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13598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/>
          </a:p>
        </p:txBody>
      </p:sp>
      <p:pic>
        <p:nvPicPr>
          <p:cNvPr id="6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4912518" y="2289600"/>
            <a:ext cx="3753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2518" y="1051201"/>
            <a:ext cx="3753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476250" y="1066800"/>
            <a:ext cx="3752850" cy="51546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F9ECD-886C-454A-ADE5-F52C9A87D842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8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1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C25BF-0A11-4EBE-BF3C-D3EC2C2FF2C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5271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1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875617"/>
            <a:ext cx="8192691" cy="1551796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3867565" y="3846022"/>
            <a:ext cx="3510000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3867565" y="4639509"/>
            <a:ext cx="3510000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3867565" y="5405528"/>
            <a:ext cx="3510000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08586" y="3921366"/>
            <a:ext cx="405902" cy="5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08586" y="4707382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08586" y="5480872"/>
            <a:ext cx="405902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A7240-E4FC-4056-8A79-3F6C171A07E2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12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3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315F8-8D2A-45D8-9F9F-0928D5782E8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60157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2565400"/>
            <a:ext cx="3752850" cy="172720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5382214" y="2286000"/>
            <a:ext cx="3286727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5382214" y="3079487"/>
            <a:ext cx="3286727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5382214" y="3845506"/>
            <a:ext cx="3286727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923235" y="2361344"/>
            <a:ext cx="405902" cy="5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923235" y="3147360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923235" y="3920850"/>
            <a:ext cx="405902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D88B8-8400-4C7E-B303-80A47A38823A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12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3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E41F0-E5BA-4B61-99C3-E24CF2CEC01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262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8ECC-C7B1-4575-A671-6FDC86F479BC}" type="datetimeFigureOut">
              <a:rPr lang="nl-NL" smtClean="0"/>
              <a:pPr/>
              <a:t>8-7-2024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7496F-C5C7-42CF-A1A0-C62DBFA76FE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44055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875618"/>
            <a:ext cx="8192691" cy="1551795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3168235" y="3846022"/>
            <a:ext cx="3510000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3168235" y="4639509"/>
            <a:ext cx="3510000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3168235" y="5405528"/>
            <a:ext cx="3510000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2709256" y="3921366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2709256" y="4707382"/>
            <a:ext cx="405902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2709256" y="5480872"/>
            <a:ext cx="405902" cy="5400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0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72B2978-FE4F-4581-921F-AD6072F3DB2C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11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2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6886EF9-0DAB-49D4-BA9A-3CC5EE38F7B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6160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8ECC-C7B1-4575-A671-6FDC86F479BC}" type="datetimeFigureOut">
              <a:rPr lang="nl-NL" smtClean="0"/>
              <a:pPr/>
              <a:t>8-7-2024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7496F-C5C7-42CF-A1A0-C62DBFA76FE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622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8ECC-C7B1-4575-A671-6FDC86F479BC}" type="datetimeFigureOut">
              <a:rPr lang="nl-NL" smtClean="0"/>
              <a:pPr/>
              <a:t>8-7-2024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7496F-C5C7-42CF-A1A0-C62DBFA76FE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11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8ECC-C7B1-4575-A671-6FDC86F479BC}" type="datetimeFigureOut">
              <a:rPr lang="nl-NL" smtClean="0"/>
              <a:pPr/>
              <a:t>8-7-2024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7496F-C5C7-42CF-A1A0-C62DBFA76FE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9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67544" y="6005053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89698" y="5545774"/>
            <a:ext cx="360040" cy="864096"/>
          </a:xfrm>
          <a:prstGeom prst="rect">
            <a:avLst/>
          </a:prstGeom>
        </p:spPr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790328" y="5764181"/>
            <a:ext cx="1773560" cy="846869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376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image" Target="../media/image11.png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b="67802"/>
          <a:stretch/>
        </p:blipFill>
        <p:spPr>
          <a:xfrm>
            <a:off x="0" y="-243408"/>
            <a:ext cx="9144000" cy="1944216"/>
          </a:xfrm>
          <a:prstGeom prst="rect">
            <a:avLst/>
          </a:prstGeom>
        </p:spPr>
      </p:pic>
      <p:sp>
        <p:nvSpPr>
          <p:cNvPr id="8" name="Rond enkele hoek rechthoek 7"/>
          <p:cNvSpPr/>
          <p:nvPr/>
        </p:nvSpPr>
        <p:spPr>
          <a:xfrm>
            <a:off x="0" y="6021288"/>
            <a:ext cx="9144000" cy="836712"/>
          </a:xfrm>
          <a:prstGeom prst="round1Rect">
            <a:avLst>
              <a:gd name="adj" fmla="val 50000"/>
            </a:avLst>
          </a:prstGeom>
          <a:solidFill>
            <a:srgbClr val="6CB7CB"/>
          </a:solidFill>
          <a:ln>
            <a:solidFill>
              <a:srgbClr val="6C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7619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hier om een titel te maken.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82296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2960"/>
            <a:ext cx="2715949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7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6003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nd enkele hoek rechthoek 10"/>
          <p:cNvSpPr/>
          <p:nvPr userDrawn="1"/>
        </p:nvSpPr>
        <p:spPr>
          <a:xfrm>
            <a:off x="0" y="6021287"/>
            <a:ext cx="9144000" cy="836712"/>
          </a:xfrm>
          <a:prstGeom prst="round1Rect">
            <a:avLst>
              <a:gd name="adj" fmla="val 50000"/>
            </a:avLst>
          </a:prstGeom>
          <a:solidFill>
            <a:srgbClr val="6CB7CB"/>
          </a:solidFill>
          <a:ln>
            <a:solidFill>
              <a:srgbClr val="6C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hier om een titel te maken.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619672" y="62570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/>
              <a:t>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5" y="6105013"/>
            <a:ext cx="2000261" cy="669261"/>
          </a:xfrm>
          <a:prstGeom prst="rect">
            <a:avLst/>
          </a:prstGeom>
        </p:spPr>
      </p:pic>
      <p:sp>
        <p:nvSpPr>
          <p:cNvPr id="9" name="Tekstvak 8"/>
          <p:cNvSpPr txBox="1"/>
          <p:nvPr userDrawn="1"/>
        </p:nvSpPr>
        <p:spPr>
          <a:xfrm>
            <a:off x="395536" y="63093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bg1"/>
                </a:solidFill>
              </a:rPr>
              <a:t>www.goab.eu</a:t>
            </a:r>
          </a:p>
        </p:txBody>
      </p:sp>
    </p:spTree>
    <p:extLst>
      <p:ext uri="{BB962C8B-B14F-4D97-AF65-F5344CB8AC3E}">
        <p14:creationId xmlns:p14="http://schemas.microsoft.com/office/powerpoint/2010/main" val="405551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6003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6CB7C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C3003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E09C1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B6C93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nd enkele hoek rechthoek 10"/>
          <p:cNvSpPr/>
          <p:nvPr userDrawn="1"/>
        </p:nvSpPr>
        <p:spPr>
          <a:xfrm>
            <a:off x="0" y="5589240"/>
            <a:ext cx="9144000" cy="1268760"/>
          </a:xfrm>
          <a:prstGeom prst="round1Rect">
            <a:avLst>
              <a:gd name="adj" fmla="val 50000"/>
            </a:avLst>
          </a:prstGeom>
          <a:solidFill>
            <a:srgbClr val="6CB7CB"/>
          </a:solidFill>
          <a:ln>
            <a:solidFill>
              <a:srgbClr val="6C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1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ekstvak 7"/>
          <p:cNvSpPr txBox="1"/>
          <p:nvPr userDrawn="1"/>
        </p:nvSpPr>
        <p:spPr>
          <a:xfrm>
            <a:off x="2555776" y="5761955"/>
            <a:ext cx="6206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bg1"/>
                </a:solidFill>
              </a:rPr>
              <a:t>een</a:t>
            </a:r>
          </a:p>
          <a:p>
            <a:r>
              <a:rPr lang="nl-NL" sz="1600">
                <a:solidFill>
                  <a:schemeClr val="bg1"/>
                </a:solidFill>
              </a:rPr>
              <a:t>samenwerking</a:t>
            </a:r>
          </a:p>
          <a:p>
            <a:r>
              <a:rPr lang="nl-NL" sz="1600">
                <a:solidFill>
                  <a:schemeClr val="bg1"/>
                </a:solidFill>
              </a:rPr>
              <a:t>van: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62360"/>
            <a:ext cx="1944216" cy="65050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731562"/>
            <a:ext cx="1075456" cy="94738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048312"/>
            <a:ext cx="1227509" cy="45813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42" y="5862360"/>
            <a:ext cx="2030194" cy="55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4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0" r:id="rId3"/>
    <p:sldLayoutId id="214748369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6003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shpVoettekst">
            <a:extLst>
              <a:ext uri="{FF2B5EF4-FFF2-40B4-BE49-F238E27FC236}">
                <a16:creationId xmlns:a16="http://schemas.microsoft.com/office/drawing/2014/main" id="{E416E254-1FE7-4F92-A2AF-952959D36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6715" y="123348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46" name="shpPagina">
            <a:extLst>
              <a:ext uri="{FF2B5EF4-FFF2-40B4-BE49-F238E27FC236}">
                <a16:creationId xmlns:a16="http://schemas.microsoft.com/office/drawing/2014/main" id="{549000AC-F1B1-4C01-9100-C07E46B31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5" y="1798638"/>
            <a:ext cx="81692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</p:txBody>
      </p:sp>
      <p:sp>
        <p:nvSpPr>
          <p:cNvPr id="11" name="shpTitel">
            <a:extLst>
              <a:ext uri="{FF2B5EF4-FFF2-40B4-BE49-F238E27FC236}">
                <a16:creationId xmlns:a16="http://schemas.microsoft.com/office/drawing/2014/main" id="{9EC32AB2-6522-45F8-81C0-AAA0B5A7ED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2" y="6538913"/>
            <a:ext cx="4156075" cy="315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>
                <a:solidFill>
                  <a:srgbClr val="FFFFFF"/>
                </a:solidFill>
              </a:defRPr>
            </a:lvl1pPr>
          </a:lstStyle>
          <a:p>
            <a:endParaRPr lang="nl-NL" altLang="nl-NL"/>
          </a:p>
        </p:txBody>
      </p:sp>
      <p:sp>
        <p:nvSpPr>
          <p:cNvPr id="12" name="shpKleurvlakBoven">
            <a:extLst>
              <a:ext uri="{FF2B5EF4-FFF2-40B4-BE49-F238E27FC236}">
                <a16:creationId xmlns:a16="http://schemas.microsoft.com/office/drawing/2014/main" id="{2F61B985-11BC-4929-B3C7-E5937BB113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2" y="6369054"/>
            <a:ext cx="4164013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>
                <a:solidFill>
                  <a:srgbClr val="FFFFFF"/>
                </a:solidFill>
              </a:defRPr>
            </a:lvl1pPr>
          </a:lstStyle>
          <a:p>
            <a:endParaRPr lang="nl-NL" altLang="nl-NL"/>
          </a:p>
        </p:txBody>
      </p:sp>
      <p:sp>
        <p:nvSpPr>
          <p:cNvPr id="13" name="shpBeeldmerk">
            <a:extLst>
              <a:ext uri="{FF2B5EF4-FFF2-40B4-BE49-F238E27FC236}">
                <a16:creationId xmlns:a16="http://schemas.microsoft.com/office/drawing/2014/main" id="{D8891E7C-2985-4ABF-905F-2A7FA7F4A5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>
                <a:solidFill>
                  <a:srgbClr val="FFFFFF"/>
                </a:solidFill>
              </a:defRPr>
            </a:lvl1pPr>
          </a:lstStyle>
          <a:p>
            <a:fld id="{A495AEE8-2FF0-4D8E-B5CA-BEC9CEEB6AD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78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CC00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3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4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5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76250" y="1052514"/>
            <a:ext cx="8192691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50" y="2289175"/>
            <a:ext cx="8192691" cy="3932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76250" y="6543676"/>
            <a:ext cx="3752850" cy="263525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88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444899-9076-4461-97A9-15639E8B90CE}" type="datetime1">
              <a:rPr lang="nl-NL"/>
              <a:pPr>
                <a:defRPr/>
              </a:pPr>
              <a:t>8-7-2024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76250" y="6221413"/>
            <a:ext cx="3752850" cy="32226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88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4900" y="6221413"/>
            <a:ext cx="3754041" cy="322262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788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52268D-9A9A-456C-AEC7-70C821B8ED3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1031" name="Afbeelding 7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00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  <p:sldLayoutId id="2147483744" r:id="rId27"/>
    <p:sldLayoutId id="2147483745" r:id="rId28"/>
    <p:sldLayoutId id="2147483746" r:id="rId29"/>
    <p:sldLayoutId id="2147483747" r:id="rId30"/>
    <p:sldLayoutId id="2147483748" r:id="rId31"/>
    <p:sldLayoutId id="2147483749" r:id="rId32"/>
    <p:sldLayoutId id="2147483750" r:id="rId33"/>
    <p:sldLayoutId id="2147483751" r:id="rId34"/>
    <p:sldLayoutId id="2147483752" r:id="rId35"/>
    <p:sldLayoutId id="2147483753" r:id="rId36"/>
    <p:sldLayoutId id="2147483754" r:id="rId37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9pPr>
    </p:titleStyle>
    <p:bodyStyle>
      <a:lvl1pPr marL="236935" indent="-236935" algn="l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tx2"/>
        </a:buClr>
        <a:buSzPct val="80000"/>
        <a:buFont typeface="Verdan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1488" indent="-236935" algn="l" rtl="0" fontAlgn="base">
        <a:lnSpc>
          <a:spcPct val="90000"/>
        </a:lnSpc>
        <a:spcBef>
          <a:spcPts val="750"/>
        </a:spcBef>
        <a:spcAft>
          <a:spcPct val="0"/>
        </a:spcAft>
        <a:buClr>
          <a:schemeClr val="tx2"/>
        </a:buClr>
        <a:buFont typeface="Verdana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09613" indent="-236935" algn="l" rtl="0" fontAlgn="base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44166" indent="-236935" algn="l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82291" indent="-236935" algn="l" rtl="0" fontAlgn="base">
        <a:lnSpc>
          <a:spcPct val="90000"/>
        </a:lnSpc>
        <a:spcBef>
          <a:spcPts val="450"/>
        </a:spcBef>
        <a:spcAft>
          <a:spcPct val="0"/>
        </a:spcAft>
        <a:buFont typeface="Verdana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417500" indent="-23760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54000" indent="-54000" algn="l" defTabSz="685800" rtl="0" eaLnBrk="1" latinLnBrk="0" hangingPunct="1">
        <a:lnSpc>
          <a:spcPct val="90000"/>
        </a:lnSpc>
        <a:spcBef>
          <a:spcPts val="450"/>
        </a:spcBef>
        <a:buSzPct val="25000"/>
        <a:buFont typeface="Verdana" panose="020B0604030504040204" pitchFamily="34" charset="0"/>
        <a:buChar char=" "/>
        <a:defRPr sz="9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54000" indent="-54000" algn="l" defTabSz="685800" rtl="0" eaLnBrk="1" latinLnBrk="0" hangingPunct="1">
        <a:lnSpc>
          <a:spcPct val="90000"/>
        </a:lnSpc>
        <a:spcBef>
          <a:spcPts val="450"/>
        </a:spcBef>
        <a:buSzPct val="25000"/>
        <a:buFont typeface="Verdana" panose="020B0604030504040204" pitchFamily="34" charset="0"/>
        <a:buChar char=" "/>
        <a:defRPr sz="9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2000" indent="-108000" algn="l" defTabSz="685800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Font typeface="Verdana" panose="020B0604030504040204" pitchFamily="34" charset="0"/>
        <a:buChar char="–"/>
        <a:defRPr sz="9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oab.eu/kennisbank/overdrachtsformulier-gemeentelijk-onderwijsachterstandenbeleid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oab.eu/agenda/digitale-bijeenkomst-starters-ve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oab.eu/kennisbank/webinar-nieuwkomersonderwijs-in-de-voorschool-en-het-primair-onderwijs/" TargetMode="External"/><Relationship Id="rId2" Type="http://schemas.openxmlformats.org/officeDocument/2006/relationships/hyperlink" Target="https://view.officeapps.live.com/op/view.aspx?src=https%3A%2F%2Fgoab.eu%2Fmedia%2Fw3uf1p4m%2Fpresentatie-webinar-nieuwkomers-17-maart.pptx&amp;wdOrigin=BROWSELIN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ab.eu/kennisbank/kennisclip-nieuwkomersonderwijs-voor-gemeenten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.derooij\Downloads\Infosheet+gemeenten+nieuwkomersonderwijs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ijksoverheid.nl/onderwerpen/basisonderwijs/onderwijs-voor-nieuwkomers" TargetMode="External"/><Relationship Id="rId5" Type="http://schemas.openxmlformats.org/officeDocument/2006/relationships/hyperlink" Target="file:///C:\Users\a.derooij\Downloads\76396_ocw_handreiking_gemeenten_v4.pdf" TargetMode="External"/><Relationship Id="rId4" Type="http://schemas.openxmlformats.org/officeDocument/2006/relationships/hyperlink" Target="https://www.lowan.nl/po/richtlijnen-en-kaders/bekostiging-ocw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ab.e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2408417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nl-NL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4000" dirty="0">
                <a:latin typeface="Verdana" panose="020B0604030504040204" pitchFamily="34" charset="0"/>
                <a:ea typeface="Verdana" panose="020B0604030504040204" pitchFamily="34" charset="0"/>
              </a:rPr>
              <a:t>Kenniskring GOAB </a:t>
            </a:r>
            <a:br>
              <a:rPr lang="nl-NL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4000" dirty="0">
                <a:latin typeface="Verdana" panose="020B0604030504040204" pitchFamily="34" charset="0"/>
                <a:ea typeface="Verdana" panose="020B0604030504040204" pitchFamily="34" charset="0"/>
              </a:rPr>
              <a:t>Regio Zuid</a:t>
            </a:r>
            <a:br>
              <a:rPr lang="nl-NL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nl-NL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91222" y="4664732"/>
            <a:ext cx="6194970" cy="9719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Verdana"/>
                <a:ea typeface="Verdana"/>
              </a:rPr>
              <a:t>18 juni 2024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EFDA598-1378-6DF5-C2D3-D274AE60B0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9512" y="6021288"/>
            <a:ext cx="8569052" cy="836712"/>
          </a:xfrm>
        </p:spPr>
        <p:txBody>
          <a:bodyPr/>
          <a:lstStyle/>
          <a:p>
            <a:r>
              <a:rPr lang="nl-NL" dirty="0"/>
              <a:t>Anja de Rooij Anke Oomens Angelique van der Pluijm</a:t>
            </a:r>
          </a:p>
        </p:txBody>
      </p:sp>
    </p:spTree>
    <p:extLst>
      <p:ext uri="{BB962C8B-B14F-4D97-AF65-F5344CB8AC3E}">
        <p14:creationId xmlns:p14="http://schemas.microsoft.com/office/powerpoint/2010/main" val="2786356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B2B70-BAED-2D95-80CF-6C743C55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646636"/>
            <a:ext cx="8192691" cy="3018600"/>
          </a:xfrm>
        </p:spPr>
        <p:txBody>
          <a:bodyPr wrap="square" anchor="b">
            <a:normAutofit/>
          </a:bodyPr>
          <a:lstStyle/>
          <a:p>
            <a:r>
              <a:rPr lang="nl-NL" dirty="0"/>
              <a:t>Vragen? Opmerkingen? Suggesties?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6250" y="5765007"/>
            <a:ext cx="3752850" cy="197644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39E3865C-0E80-49FB-B127-6496ABA84478}" type="datetime1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spcAft>
                  <a:spcPts val="450"/>
                </a:spcAft>
                <a:defRPr/>
              </a:pPr>
              <a:t>8-7-2024</a:t>
            </a:fld>
            <a:endParaRPr lang="nl-NL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6250" y="5523310"/>
            <a:ext cx="3752850" cy="241697"/>
          </a:xfrm>
        </p:spPr>
        <p:txBody>
          <a:bodyPr anchor="b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r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t>Inspectie van het Onderwijs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914900" y="5523310"/>
            <a:ext cx="3754041" cy="241697"/>
          </a:xfrm>
        </p:spPr>
        <p:txBody>
          <a:bodyPr anchor="b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6B6B2225-06B8-46FF-A4DF-5AC0C2694ED1}" type="slidenum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spcAft>
                  <a:spcPts val="450"/>
                </a:spcAft>
                <a:defRPr/>
              </a:pPr>
              <a:t>10</a:t>
            </a:fld>
            <a:endParaRPr lang="nl-NL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EFA2A40-7C4E-66DA-B78E-3CCA3DA37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219099"/>
            <a:ext cx="8192691" cy="710803"/>
          </a:xfrm>
        </p:spPr>
        <p:txBody>
          <a:bodyPr/>
          <a:lstStyle/>
          <a:p>
            <a:r>
              <a:rPr lang="nl-NL" dirty="0" err="1"/>
              <a:t>Doelgroepdefinitie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9E3865C-0E80-49FB-B127-6496ABA84478}" type="datetime1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8-7-2024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t>Inspectie van het Onderwijs</a:t>
            </a:r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50AEB84-A1FC-4CC2-8CFF-A24C6F1BEA31}" type="slidenum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11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08E15F3-D6B3-72D5-F7BA-29AB7DBFB051}"/>
              </a:ext>
            </a:extLst>
          </p:cNvPr>
          <p:cNvGrpSpPr/>
          <p:nvPr/>
        </p:nvGrpSpPr>
        <p:grpSpPr>
          <a:xfrm>
            <a:off x="2352675" y="3020089"/>
            <a:ext cx="4317066" cy="2382373"/>
            <a:chOff x="6514822" y="1284838"/>
            <a:chExt cx="5425900" cy="3409533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104CB905-CC82-F4EB-ED4F-ECE94FD291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876" t="28518" r="48226" b="25555"/>
            <a:stretch/>
          </p:blipFill>
          <p:spPr>
            <a:xfrm>
              <a:off x="6514822" y="1544771"/>
              <a:ext cx="4597401" cy="3149600"/>
            </a:xfrm>
            <a:prstGeom prst="rect">
              <a:avLst/>
            </a:prstGeom>
          </p:spPr>
        </p:pic>
        <p:pic>
          <p:nvPicPr>
            <p:cNvPr id="3" name="Graphic 2" descr="Terug met effen opvulling">
              <a:extLst>
                <a:ext uri="{FF2B5EF4-FFF2-40B4-BE49-F238E27FC236}">
                  <a16:creationId xmlns:a16="http://schemas.microsoft.com/office/drawing/2014/main" id="{4D19DA14-CE98-4D98-86A3-C9872EA8C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26322" y="1284838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Pijl: recht met effen opvulling">
              <a:extLst>
                <a:ext uri="{FF2B5EF4-FFF2-40B4-BE49-F238E27FC236}">
                  <a16:creationId xmlns:a16="http://schemas.microsoft.com/office/drawing/2014/main" id="{8B09E7AC-DC97-275E-1C33-8D8DDBC59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075899" y="3547760"/>
              <a:ext cx="815249" cy="550109"/>
            </a:xfrm>
            <a:prstGeom prst="rect">
              <a:avLst/>
            </a:prstGeom>
          </p:spPr>
        </p:pic>
        <p:pic>
          <p:nvPicPr>
            <p:cNvPr id="11" name="Graphic 10" descr="Pijl: recht met effen opvulling">
              <a:extLst>
                <a:ext uri="{FF2B5EF4-FFF2-40B4-BE49-F238E27FC236}">
                  <a16:creationId xmlns:a16="http://schemas.microsoft.com/office/drawing/2014/main" id="{A1CE4D6D-77C1-0C0D-63DC-3194A4055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075898" y="3171750"/>
              <a:ext cx="815249" cy="550109"/>
            </a:xfrm>
            <a:prstGeom prst="rect">
              <a:avLst/>
            </a:prstGeom>
          </p:spPr>
        </p:pic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FEB0D112-DDD1-2808-B916-4759F1AEDEE2}"/>
              </a:ext>
            </a:extLst>
          </p:cNvPr>
          <p:cNvSpPr txBox="1"/>
          <p:nvPr/>
        </p:nvSpPr>
        <p:spPr>
          <a:xfrm>
            <a:off x="476251" y="2007560"/>
            <a:ext cx="8019983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875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46 gemeenten stelden nieuwe </a:t>
            </a:r>
            <a:r>
              <a:rPr lang="nl-NL" sz="1875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doelgroepdefinitie</a:t>
            </a:r>
            <a:r>
              <a:rPr lang="nl-NL" sz="1875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op</a:t>
            </a:r>
          </a:p>
          <a:p>
            <a:pPr marL="214313" indent="-214313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875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218 gemeenten overlegden over de </a:t>
            </a:r>
            <a:r>
              <a:rPr lang="nl-NL" sz="1875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doelgroepdefinitie</a:t>
            </a:r>
            <a:r>
              <a:rPr lang="nl-NL" sz="1875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en hadden een </a:t>
            </a:r>
            <a:r>
              <a:rPr lang="nl-NL" sz="1875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doelgroepdefinitie</a:t>
            </a:r>
            <a:r>
              <a:rPr lang="nl-NL" sz="1875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die voldeed</a:t>
            </a:r>
          </a:p>
        </p:txBody>
      </p:sp>
    </p:spTree>
    <p:extLst>
      <p:ext uri="{BB962C8B-B14F-4D97-AF65-F5344CB8AC3E}">
        <p14:creationId xmlns:p14="http://schemas.microsoft.com/office/powerpoint/2010/main" val="1181543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EFA2A40-7C4E-66DA-B78E-3CCA3DA37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Toeleiding: overleg &amp; afspraken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9E3865C-0E80-49FB-B127-6496ABA84478}" type="datetime1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8-7-2024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t>Inspectie van het Onderwijs</a:t>
            </a:r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50AEB84-A1FC-4CC2-8CFF-A24C6F1BEA31}" type="slidenum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12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71B400A-5C17-977F-7346-8D8A4ADA9ACC}"/>
              </a:ext>
            </a:extLst>
          </p:cNvPr>
          <p:cNvSpPr txBox="1"/>
          <p:nvPr/>
        </p:nvSpPr>
        <p:spPr>
          <a:xfrm>
            <a:off x="476251" y="2760595"/>
            <a:ext cx="801998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875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91 gemeenten maakten nieuwe afspraken over de toeleiding.</a:t>
            </a:r>
          </a:p>
          <a:p>
            <a:pPr marL="214313" indent="-214313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875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198 gemeenten overlegden over de toeleiding en vonden dat  de afspraken over de toeleiding nog voldeden.</a:t>
            </a:r>
          </a:p>
          <a:p>
            <a:pPr marL="214313" indent="-214313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875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21 gemeenten gaven aan dat nieuwe afspraken nodig waren.</a:t>
            </a:r>
          </a:p>
        </p:txBody>
      </p:sp>
    </p:spTree>
    <p:extLst>
      <p:ext uri="{BB962C8B-B14F-4D97-AF65-F5344CB8AC3E}">
        <p14:creationId xmlns:p14="http://schemas.microsoft.com/office/powerpoint/2010/main" val="1489664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EFA2A40-7C4E-66DA-B78E-3CCA3DA37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Doorgaande lijn: overleg &amp; afspraken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9E3865C-0E80-49FB-B127-6496ABA84478}" type="datetime1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8-7-2024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t>Inspectie van het Onderwijs</a:t>
            </a:r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50AEB84-A1FC-4CC2-8CFF-A24C6F1BEA31}" type="slidenum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13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412954E-4960-5E72-B6FF-07160857A208}"/>
              </a:ext>
            </a:extLst>
          </p:cNvPr>
          <p:cNvSpPr txBox="1"/>
          <p:nvPr/>
        </p:nvSpPr>
        <p:spPr>
          <a:xfrm>
            <a:off x="476251" y="2760595"/>
            <a:ext cx="8019983" cy="153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875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108 gemeenten maakten nieuwe afspraken over de doorgaande lijn.</a:t>
            </a:r>
          </a:p>
          <a:p>
            <a:pPr marL="214313" indent="-214313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875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151 gemeenten overlegden over de doorgaande lijn en hadden afspraken die voldeden.</a:t>
            </a:r>
          </a:p>
          <a:p>
            <a:pPr marL="214313" indent="-214313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875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41 gemeenten gaven aan dat nieuwe afspraken nodig waren.</a:t>
            </a:r>
          </a:p>
        </p:txBody>
      </p:sp>
    </p:spTree>
    <p:extLst>
      <p:ext uri="{BB962C8B-B14F-4D97-AF65-F5344CB8AC3E}">
        <p14:creationId xmlns:p14="http://schemas.microsoft.com/office/powerpoint/2010/main" val="492896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5BCFF09-A0F1-38C5-B7C3-A201E22CA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Aanbod voorschoolse educatie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defTabSz="685800">
              <a:defRPr/>
            </a:pPr>
            <a:fld id="{F6139065-322C-4ADE-85C4-47F777620FD7}" type="datetime1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8-7-2024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defTabSz="685800">
              <a:defRPr/>
            </a:pPr>
            <a:r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t>Inspectie van het Onderwijs</a:t>
            </a:r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685800">
              <a:defRPr/>
            </a:pPr>
            <a:fld id="{74339340-225E-42EB-B5CC-BD6E33A86CAD}" type="slidenum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14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9B3F235-1C63-30DD-AB13-6805B17C744A}"/>
              </a:ext>
            </a:extLst>
          </p:cNvPr>
          <p:cNvSpPr txBox="1"/>
          <p:nvPr/>
        </p:nvSpPr>
        <p:spPr>
          <a:xfrm>
            <a:off x="4778784" y="2633173"/>
            <a:ext cx="436521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875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209 gemeenten hadden voldoende kindplaatsen.</a:t>
            </a:r>
          </a:p>
          <a:p>
            <a:pPr marL="214313" indent="-214313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875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54 gemeenten hadden onvoldoende kindplaatsen.</a:t>
            </a:r>
          </a:p>
          <a:p>
            <a:pPr marL="214313" indent="-214313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875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Overige gemeenten onvoldoende gegevens.</a:t>
            </a:r>
          </a:p>
        </p:txBody>
      </p:sp>
    </p:spTree>
    <p:extLst>
      <p:ext uri="{BB962C8B-B14F-4D97-AF65-F5344CB8AC3E}">
        <p14:creationId xmlns:p14="http://schemas.microsoft.com/office/powerpoint/2010/main" val="3614744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5BCFF09-A0F1-38C5-B7C3-A201E22CA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Bereik</a:t>
            </a:r>
            <a:br>
              <a:rPr lang="nl-NL" dirty="0"/>
            </a:br>
            <a:r>
              <a:rPr lang="nl-NL" dirty="0"/>
              <a:t>voorschoolse educatie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defTabSz="685800">
              <a:defRPr/>
            </a:pPr>
            <a:fld id="{F6139065-322C-4ADE-85C4-47F777620FD7}" type="datetime1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8-7-2024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defTabSz="685800">
              <a:defRPr/>
            </a:pPr>
            <a:r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t>Inspectie van het Onderwijs</a:t>
            </a:r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685800">
              <a:defRPr/>
            </a:pPr>
            <a:fld id="{74339340-225E-42EB-B5CC-BD6E33A86CAD}" type="slidenum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15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8176EEB-5036-A17D-CA5C-1CBD5240C6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89" t="33457" r="57793" b="45729"/>
          <a:stretch/>
        </p:blipFill>
        <p:spPr>
          <a:xfrm>
            <a:off x="4670484" y="3672082"/>
            <a:ext cx="4292980" cy="197207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AB4088E-EDB3-EE1A-6DB0-DC00DBF05407}"/>
              </a:ext>
            </a:extLst>
          </p:cNvPr>
          <p:cNvSpPr txBox="1"/>
          <p:nvPr/>
        </p:nvSpPr>
        <p:spPr>
          <a:xfrm>
            <a:off x="4670484" y="2028869"/>
            <a:ext cx="436521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875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Tweederde</a:t>
            </a:r>
            <a:r>
              <a:rPr lang="nl-NL" sz="1875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van de gemeenten: minder dan 100% bereik.</a:t>
            </a:r>
          </a:p>
          <a:p>
            <a:pPr marL="214313" indent="-214313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875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Landelijk bereik daalt licht: 77%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nl-NL" sz="1875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10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35CA02-9E4E-276C-8342-6C0946C9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64BFDEE-924F-7570-67BC-88CCB55369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84476" y="2440009"/>
            <a:ext cx="2825142" cy="613172"/>
          </a:xfrm>
        </p:spPr>
        <p:txBody>
          <a:bodyPr/>
          <a:lstStyle/>
          <a:p>
            <a:r>
              <a:rPr lang="nl-NL" dirty="0" err="1"/>
              <a:t>Doelgroepdefinitie</a:t>
            </a:r>
            <a:r>
              <a:rPr lang="nl-NL" dirty="0"/>
              <a:t>, toeleiding en bereik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7E99483-8881-7C14-388B-0C6FB340BC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84476" y="3734808"/>
            <a:ext cx="2825142" cy="613172"/>
          </a:xfrm>
        </p:spPr>
        <p:txBody>
          <a:bodyPr/>
          <a:lstStyle/>
          <a:p>
            <a:r>
              <a:rPr lang="nl-NL" dirty="0"/>
              <a:t>Aanbod en bereik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72761CE-1C6E-AD75-127B-2B1145528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0849" y="2440009"/>
            <a:ext cx="1029754" cy="613172"/>
          </a:xfrm>
        </p:spPr>
        <p:txBody>
          <a:bodyPr/>
          <a:lstStyle/>
          <a:p>
            <a:r>
              <a:rPr lang="nl-NL" dirty="0"/>
              <a:t>vve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3FA7792-8317-ABA4-283F-FE13B8AC64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0849" y="3804820"/>
            <a:ext cx="1029754" cy="613172"/>
          </a:xfrm>
        </p:spPr>
        <p:txBody>
          <a:bodyPr/>
          <a:lstStyle/>
          <a:p>
            <a:r>
              <a:rPr lang="nl-NL" dirty="0"/>
              <a:t>vve</a:t>
            </a:r>
          </a:p>
        </p:txBody>
      </p:sp>
      <p:sp>
        <p:nvSpPr>
          <p:cNvPr id="13" name="Tijdelijke aanduiding voor datum 12">
            <a:extLst>
              <a:ext uri="{FF2B5EF4-FFF2-40B4-BE49-F238E27FC236}">
                <a16:creationId xmlns:a16="http://schemas.microsoft.com/office/drawing/2014/main" id="{3FC06EFA-C866-D70E-A29B-E3F20246665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defTabSz="685800">
              <a:defRPr/>
            </a:pPr>
            <a:fld id="{2FB81F3B-5142-47D8-8F3D-A43502038071}" type="datetime1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8-7-2024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14" name="Tijdelijke aanduiding voor voettekst 13">
            <a:extLst>
              <a:ext uri="{FF2B5EF4-FFF2-40B4-BE49-F238E27FC236}">
                <a16:creationId xmlns:a16="http://schemas.microsoft.com/office/drawing/2014/main" id="{4C7C1841-FE67-7634-2929-279DC3C8BB0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defTabSz="685800">
              <a:defRPr/>
            </a:pPr>
            <a:r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t>Inspectie van het Onderwijs</a:t>
            </a:r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42B267E7-CC9D-F130-EB7E-23F2D5D8D51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685800">
              <a:defRPr/>
            </a:pPr>
            <a:fld id="{F4E49F33-4F01-4809-8986-1950B16069E1}" type="slidenum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16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30001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B2B70-BAED-2D95-80CF-6C743C55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646636"/>
            <a:ext cx="8192691" cy="3018600"/>
          </a:xfrm>
        </p:spPr>
        <p:txBody>
          <a:bodyPr wrap="square" anchor="b">
            <a:normAutofit/>
          </a:bodyPr>
          <a:lstStyle/>
          <a:p>
            <a:r>
              <a:rPr lang="nl-NL" dirty="0"/>
              <a:t>Vragen? Opmerkingen? Suggesties?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6250" y="5765007"/>
            <a:ext cx="3752850" cy="197644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39E3865C-0E80-49FB-B127-6496ABA84478}" type="datetime1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spcAft>
                  <a:spcPts val="450"/>
                </a:spcAft>
                <a:defRPr/>
              </a:pPr>
              <a:t>8-7-2024</a:t>
            </a:fld>
            <a:endParaRPr lang="nl-NL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6250" y="5523310"/>
            <a:ext cx="3752850" cy="241697"/>
          </a:xfrm>
        </p:spPr>
        <p:txBody>
          <a:bodyPr anchor="b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r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t>Inspectie van het Onderwijs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914900" y="5523310"/>
            <a:ext cx="3754041" cy="241697"/>
          </a:xfrm>
        </p:spPr>
        <p:txBody>
          <a:bodyPr anchor="b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6B6B2225-06B8-46FF-A4DF-5AC0C2694ED1}" type="slidenum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spcAft>
                  <a:spcPts val="450"/>
                </a:spcAft>
                <a:defRPr/>
              </a:pPr>
              <a:t>17</a:t>
            </a:fld>
            <a:endParaRPr lang="nl-NL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38715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C6D06-1C21-2025-F79E-C24C67627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411" y="2380060"/>
            <a:ext cx="8192930" cy="1294859"/>
          </a:xfrm>
        </p:spPr>
        <p:txBody>
          <a:bodyPr/>
          <a:lstStyle/>
          <a:p>
            <a:r>
              <a:rPr lang="nl-NL" dirty="0"/>
              <a:t>Resultaatafspraken vroegschoolse educatie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80EF16D9-656B-362E-C05D-BCA7F49A658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685800">
              <a:defRPr/>
            </a:pPr>
            <a:fld id="{484B36DB-0033-4ABC-980D-FBEC4A00D1CB}" type="datetime1">
              <a:rPr lang="nl-NL">
                <a:solidFill>
                  <a:srgbClr val="EAEBD8"/>
                </a:solidFill>
                <a:latin typeface="Verdana"/>
              </a:rPr>
              <a:pPr defTabSz="685800">
                <a:defRPr/>
              </a:pPr>
              <a:t>8-7-2024</a:t>
            </a:fld>
            <a:endParaRPr lang="nl-NL" dirty="0">
              <a:solidFill>
                <a:srgbClr val="EAEBD8"/>
              </a:solidFill>
              <a:latin typeface="Verdana"/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F2C75233-28F8-8A94-6A02-AFF9634245A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685800">
              <a:defRPr/>
            </a:pPr>
            <a:r>
              <a:rPr lang="nl-NL">
                <a:solidFill>
                  <a:srgbClr val="EAEBD8"/>
                </a:solidFill>
                <a:latin typeface="Verdana"/>
              </a:rPr>
              <a:t>Inspectie van het Onderwijs</a:t>
            </a:r>
            <a:endParaRPr lang="nl-NL" dirty="0">
              <a:solidFill>
                <a:srgbClr val="EAEBD8"/>
              </a:solidFill>
              <a:latin typeface="Verdana"/>
            </a:endParaRP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CC7E0280-44E6-9393-5226-ADA7A589B5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685800">
              <a:defRPr/>
            </a:pPr>
            <a:fld id="{388C3BC9-CDD7-4A15-8165-73BD89315B72}" type="slidenum">
              <a:rPr lang="nl-NL">
                <a:solidFill>
                  <a:srgbClr val="EAEBD8"/>
                </a:solidFill>
                <a:latin typeface="Verdana"/>
              </a:rPr>
              <a:pPr defTabSz="685800">
                <a:defRPr/>
              </a:pPr>
              <a:t>18</a:t>
            </a:fld>
            <a:endParaRPr lang="nl-NL" dirty="0">
              <a:solidFill>
                <a:srgbClr val="EAEBD8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93465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B3145-0646-ABA8-A14E-F7E45A513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we gedaan?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924692-DEFF-8F4E-179E-606A9319B2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14900" y="2071744"/>
            <a:ext cx="2825142" cy="613172"/>
          </a:xfrm>
        </p:spPr>
        <p:txBody>
          <a:bodyPr>
            <a:normAutofit/>
          </a:bodyPr>
          <a:lstStyle/>
          <a:p>
            <a:r>
              <a:rPr lang="nl-NL" sz="1875" dirty="0"/>
              <a:t>Wat is erover bekend?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D31639-1A56-4E49-1C3A-CB9AA454C5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14900" y="3122414"/>
            <a:ext cx="2825142" cy="613172"/>
          </a:xfrm>
        </p:spPr>
        <p:txBody>
          <a:bodyPr>
            <a:normAutofit/>
          </a:bodyPr>
          <a:lstStyle/>
          <a:p>
            <a:r>
              <a:rPr lang="nl-NL" sz="1875" dirty="0"/>
              <a:t>Gesprekken deskundigen (8)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602CE32-9EDD-4FD4-17CD-0DCD9F455C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14900" y="4635124"/>
            <a:ext cx="2825142" cy="613172"/>
          </a:xfrm>
        </p:spPr>
        <p:txBody>
          <a:bodyPr>
            <a:noAutofit/>
          </a:bodyPr>
          <a:lstStyle/>
          <a:p>
            <a:r>
              <a:rPr lang="nl-NL" sz="1875" dirty="0"/>
              <a:t>Gesprekken werkveld: gemeenten (8) en besturen (8)</a:t>
            </a:r>
          </a:p>
        </p:txBody>
      </p:sp>
      <p:sp>
        <p:nvSpPr>
          <p:cNvPr id="13" name="Tijdelijke aanduiding voor datum 12">
            <a:extLst>
              <a:ext uri="{FF2B5EF4-FFF2-40B4-BE49-F238E27FC236}">
                <a16:creationId xmlns:a16="http://schemas.microsoft.com/office/drawing/2014/main" id="{F9A105CA-B6DA-AF71-083D-9DDA6585AFC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defTabSz="685800">
              <a:defRPr/>
            </a:pPr>
            <a:fld id="{2FB81F3B-5142-47D8-8F3D-A43502038071}" type="datetime1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8-7-2024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14" name="Tijdelijke aanduiding voor voettekst 13">
            <a:extLst>
              <a:ext uri="{FF2B5EF4-FFF2-40B4-BE49-F238E27FC236}">
                <a16:creationId xmlns:a16="http://schemas.microsoft.com/office/drawing/2014/main" id="{4B2975F6-5F42-876B-F8A9-39D3AD6647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defTabSz="685800">
              <a:defRPr/>
            </a:pPr>
            <a:r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t>Inspectie van het Onderwijs</a:t>
            </a:r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37E0107F-2D7A-4AF4-7F5C-4E2D4939E32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685800">
              <a:defRPr/>
            </a:pPr>
            <a:fld id="{F4E49F33-4F01-4809-8986-1950B16069E1}" type="slidenum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19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2791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>
                <a:solidFill>
                  <a:srgbClr val="E6003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7133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nl-NL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Welkom</a:t>
            </a:r>
          </a:p>
          <a:p>
            <a:pPr>
              <a:buFont typeface="+mj-lt"/>
              <a:buAutoNum type="arabicPeriod"/>
            </a:pPr>
            <a:r>
              <a:rPr lang="nl-NL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Inspectie over LEA en over resultaatafspraken</a:t>
            </a:r>
          </a:p>
          <a:p>
            <a:pPr lvl="0">
              <a:buFont typeface="+mj-lt"/>
              <a:buAutoNum type="arabicPeriod"/>
            </a:pPr>
            <a:r>
              <a:rPr lang="nl-NL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Nieuws GOAB </a:t>
            </a:r>
          </a:p>
          <a:p>
            <a:pPr lvl="0">
              <a:buFont typeface="+mj-lt"/>
              <a:buAutoNum type="arabicPeriod"/>
            </a:pPr>
            <a:r>
              <a:rPr lang="nl-NL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Nieuwkomersonderwijs</a:t>
            </a:r>
          </a:p>
          <a:p>
            <a:pPr lvl="0">
              <a:buFont typeface="+mj-lt"/>
              <a:buAutoNum type="arabicPeriod"/>
            </a:pPr>
            <a:r>
              <a:rPr lang="nl-NL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de etalage</a:t>
            </a:r>
          </a:p>
          <a:p>
            <a:pPr>
              <a:buAutoNum type="arabicPeriod"/>
            </a:pPr>
            <a:r>
              <a:rPr lang="nl-NL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Afsluiting </a:t>
            </a:r>
          </a:p>
          <a:p>
            <a:pPr marL="0" lvl="0" indent="0">
              <a:buNone/>
            </a:pPr>
            <a:endParaRPr lang="nl-NL" sz="2400" dirty="0"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600" dirty="0"/>
          </a:p>
          <a:p>
            <a:pPr marL="514350" indent="-514350">
              <a:buAutoNum type="arabicPeriod"/>
            </a:pPr>
            <a:endParaRPr lang="nl-NL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1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22D49-792D-DFEA-8669-05D9C2B0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Stand van zaken</a:t>
            </a:r>
            <a:br>
              <a:rPr lang="nl-NL" dirty="0"/>
            </a:br>
            <a:br>
              <a:rPr lang="nl-NL" dirty="0"/>
            </a:br>
            <a:r>
              <a:rPr lang="nl-NL" sz="2250" i="1" dirty="0"/>
              <a:t>Effect is onvoldoende duidelijk, gesprek wordt wel gevoerd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DF76CB-551C-F9A4-28C0-62D8777EC8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EA6057-8A39-B3ED-2023-80BDB19B359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685800">
              <a:defRPr/>
            </a:pPr>
            <a:fld id="{E70EB5F7-BEAC-4797-938C-1D6B24291C9F}" type="datetime1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8-7-2024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D848FC-5836-07A8-6A7D-2B6C69FC88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85800">
              <a:defRPr/>
            </a:pPr>
            <a:r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t>Inspectie van het Onderwijs</a:t>
            </a:r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F42A8E-1A72-7684-6966-B51657D79E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85800">
              <a:defRPr/>
            </a:pPr>
            <a:fld id="{156980DD-5CBF-49ED-9632-65FC111677F7}" type="slidenum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20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ABDE796-0196-00C4-341D-A614C0A472BF}"/>
              </a:ext>
            </a:extLst>
          </p:cNvPr>
          <p:cNvGraphicFramePr/>
          <p:nvPr/>
        </p:nvGraphicFramePr>
        <p:xfrm>
          <a:off x="4689233" y="2153063"/>
          <a:ext cx="3978518" cy="286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6992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22D49-792D-DFEA-8669-05D9C2B0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Succesfactoren en belemmeringen </a:t>
            </a:r>
            <a:br>
              <a:rPr lang="nl-NL" dirty="0"/>
            </a:br>
            <a:r>
              <a:rPr lang="nl-NL" dirty="0"/>
              <a:t>= </a:t>
            </a:r>
            <a:br>
              <a:rPr lang="nl-NL" dirty="0"/>
            </a:br>
            <a:r>
              <a:rPr lang="nl-NL" dirty="0"/>
              <a:t>FACTOREN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DF76CB-551C-F9A4-28C0-62D8777EC8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9950" y="1646635"/>
            <a:ext cx="3987950" cy="3876675"/>
          </a:xfrm>
        </p:spPr>
        <p:txBody>
          <a:bodyPr/>
          <a:lstStyle/>
          <a:p>
            <a:r>
              <a:rPr lang="nl-NL" dirty="0"/>
              <a:t>Inbedding in het brede beleid</a:t>
            </a:r>
          </a:p>
          <a:p>
            <a:r>
              <a:rPr lang="nl-NL" dirty="0"/>
              <a:t>Prioritering onderwijsachterstandenbeleid</a:t>
            </a:r>
          </a:p>
          <a:p>
            <a:r>
              <a:rPr lang="nl-NL" dirty="0"/>
              <a:t>Gezamenlijke verantwoordelijkheid</a:t>
            </a:r>
          </a:p>
          <a:p>
            <a:r>
              <a:rPr lang="nl-NL" dirty="0"/>
              <a:t>Regierol gemeenten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EA6057-8A39-B3ED-2023-80BDB19B359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685800">
              <a:defRPr/>
            </a:pPr>
            <a:fld id="{E70EB5F7-BEAC-4797-938C-1D6B24291C9F}" type="datetime1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8-7-2024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D848FC-5836-07A8-6A7D-2B6C69FC88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85800">
              <a:defRPr/>
            </a:pPr>
            <a:r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t>Inspectie van het Onderwijs</a:t>
            </a:r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F42A8E-1A72-7684-6966-B51657D79E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85800">
              <a:defRPr/>
            </a:pPr>
            <a:fld id="{156980DD-5CBF-49ED-9632-65FC111677F7}" type="slidenum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21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97063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9C5BE-2152-C083-D429-66ACB210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Conclusies en aanbevelingen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9BDB2A-2ADD-FF20-E7ED-88AA41F884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Vroegschoolse educatie nieuw leven inblazen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37AAE00-8569-AA5D-FFDD-326A01D0CC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/>
              <a:t>Vroegschoolse educatie = OAB= LEA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99BA2CC-8D26-A5F8-9753-0376E6921B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 dirty="0"/>
              <a:t>Regierol gemeenten</a:t>
            </a:r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E4D2A839-90C9-543E-922A-1EE3FD2EEFD9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defTabSz="685800">
              <a:defRPr/>
            </a:pPr>
            <a:fld id="{B49A7240-E4FC-4056-8A79-3F6C171A07E2}" type="datetime1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8-7-2024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1D14878-F130-1F35-6C6E-533BB7925CC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defTabSz="685800">
              <a:defRPr/>
            </a:pPr>
            <a:r>
              <a:rPr lang="nl-NL" dirty="0">
                <a:solidFill>
                  <a:srgbClr val="FFFFFF">
                    <a:lumMod val="65000"/>
                  </a:srgbClr>
                </a:solidFill>
                <a:latin typeface="Verdana"/>
              </a:rPr>
              <a:t>Inspectie van het Onderwijs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E1A96189-DD0E-67D5-D0DA-31CA53EEE40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685800">
              <a:defRPr/>
            </a:pPr>
            <a:fld id="{8F9315F8-8D2A-45D8-9F9F-0928D5782E8B}" type="slidenum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22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pic>
        <p:nvPicPr>
          <p:cNvPr id="29" name="Graphic 28" descr="Open hand met planten silhouet">
            <a:extLst>
              <a:ext uri="{FF2B5EF4-FFF2-40B4-BE49-F238E27FC236}">
                <a16:creationId xmlns:a16="http://schemas.microsoft.com/office/drawing/2014/main" id="{F236C775-2FB7-FEF4-2FA3-8DB2DE083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8652" y="3722858"/>
            <a:ext cx="564148" cy="564148"/>
          </a:xfrm>
          <a:prstGeom prst="rect">
            <a:avLst/>
          </a:prstGeom>
        </p:spPr>
      </p:pic>
      <p:pic>
        <p:nvPicPr>
          <p:cNvPr id="31" name="Graphic 30" descr="Pijlen in visgraatmotief silhouet">
            <a:extLst>
              <a:ext uri="{FF2B5EF4-FFF2-40B4-BE49-F238E27FC236}">
                <a16:creationId xmlns:a16="http://schemas.microsoft.com/office/drawing/2014/main" id="{1762CE8B-A378-4994-2D2C-9B6F14312A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47642" y="4310064"/>
            <a:ext cx="518914" cy="518914"/>
          </a:xfrm>
          <a:prstGeom prst="rect">
            <a:avLst/>
          </a:prstGeom>
        </p:spPr>
      </p:pic>
      <p:pic>
        <p:nvPicPr>
          <p:cNvPr id="33" name="Graphic 32" descr="Stuur silhouet">
            <a:extLst>
              <a:ext uri="{FF2B5EF4-FFF2-40B4-BE49-F238E27FC236}">
                <a16:creationId xmlns:a16="http://schemas.microsoft.com/office/drawing/2014/main" id="{78DEDAA2-27D9-C2A1-868B-726BF9A0F3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06132" y="4877516"/>
            <a:ext cx="579171" cy="5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78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B2B70-BAED-2D95-80CF-6C743C55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646636"/>
            <a:ext cx="8192691" cy="3018600"/>
          </a:xfrm>
        </p:spPr>
        <p:txBody>
          <a:bodyPr wrap="square" anchor="b">
            <a:normAutofit/>
          </a:bodyPr>
          <a:lstStyle/>
          <a:p>
            <a:r>
              <a:rPr lang="nl-NL" dirty="0"/>
              <a:t>Vragen? Opmerkingen? Suggesties?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6250" y="5765007"/>
            <a:ext cx="3752850" cy="197644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39E3865C-0E80-49FB-B127-6496ABA84478}" type="datetime1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spcAft>
                  <a:spcPts val="450"/>
                </a:spcAft>
                <a:defRPr/>
              </a:pPr>
              <a:t>8-7-2024</a:t>
            </a:fld>
            <a:endParaRPr lang="nl-NL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6250" y="5523310"/>
            <a:ext cx="3752850" cy="241697"/>
          </a:xfrm>
        </p:spPr>
        <p:txBody>
          <a:bodyPr anchor="b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r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t>Inspectie van het Onderwijs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914900" y="5523310"/>
            <a:ext cx="3754041" cy="241697"/>
          </a:xfrm>
        </p:spPr>
        <p:txBody>
          <a:bodyPr anchor="b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6B6B2225-06B8-46FF-A4DF-5AC0C2694ED1}" type="slidenum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spcAft>
                  <a:spcPts val="450"/>
                </a:spcAft>
                <a:defRPr/>
              </a:pPr>
              <a:t>23</a:t>
            </a:fld>
            <a:endParaRPr lang="nl-NL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76674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C16BB-37F5-45AF-AC29-10BDB0C3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Verdana"/>
                <a:ea typeface="Verdana"/>
              </a:rPr>
              <a:t>3. Nieuws GOAB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E3BAC1-3C88-4880-831B-8ED51086C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7638"/>
            <a:ext cx="8748464" cy="44876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sz="2400" b="1" dirty="0">
                <a:ea typeface="Calibri"/>
                <a:cs typeface="Calibri"/>
              </a:rPr>
              <a:t>Nieuws uit het ondersteuningstraject</a:t>
            </a:r>
            <a:endParaRPr lang="nl-NL" sz="2400" b="1" dirty="0">
              <a:solidFill>
                <a:schemeClr val="tx1"/>
              </a:solidFill>
              <a:ea typeface="Calibri"/>
              <a:cs typeface="Calibri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nl-NL" sz="2400" dirty="0">
                <a:cs typeface="Calibri"/>
              </a:rPr>
              <a:t>We gaan door in 2024-2025!</a:t>
            </a:r>
          </a:p>
          <a:p>
            <a:pPr marL="0" indent="0">
              <a:buNone/>
            </a:pPr>
            <a:r>
              <a:rPr lang="nl-NL" sz="2400" dirty="0">
                <a:cs typeface="Calibri"/>
              </a:rPr>
              <a:t>Verder: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nl-NL" sz="2400" dirty="0">
                <a:cs typeface="Calibri"/>
                <a:hlinkClick r:id="rId3"/>
              </a:rPr>
              <a:t>Beleidsoverdrachtsdossier</a:t>
            </a:r>
            <a:r>
              <a:rPr lang="nl-NL" sz="2400" dirty="0">
                <a:cs typeface="Calibri"/>
              </a:rPr>
              <a:t> ambtenaren </a:t>
            </a:r>
          </a:p>
          <a:p>
            <a:pPr marL="0" indent="0">
              <a:buNone/>
            </a:pPr>
            <a:endParaRPr lang="nl-NL" sz="2400" dirty="0">
              <a:cs typeface="Calibri"/>
            </a:endParaRPr>
          </a:p>
          <a:p>
            <a:pPr marL="0" indent="0">
              <a:buNone/>
            </a:pPr>
            <a:r>
              <a:rPr lang="nl-NL" sz="2400" dirty="0">
                <a:cs typeface="Calibri"/>
              </a:rPr>
              <a:t>Binnenkort: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nl-NL" sz="2400" dirty="0" err="1">
                <a:cs typeface="Calibri"/>
              </a:rPr>
              <a:t>Ve</a:t>
            </a:r>
            <a:r>
              <a:rPr lang="nl-NL" sz="2400" dirty="0">
                <a:cs typeface="Calibri"/>
              </a:rPr>
              <a:t> in andere contexten (bv gastouders of minder dagdelen)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nl-NL" sz="2400" dirty="0">
                <a:cs typeface="Calibri"/>
              </a:rPr>
              <a:t>Product kostprijs </a:t>
            </a:r>
            <a:r>
              <a:rPr lang="nl-NL" sz="2400" dirty="0" err="1">
                <a:cs typeface="Calibri"/>
              </a:rPr>
              <a:t>ve</a:t>
            </a:r>
            <a:endParaRPr lang="nl-NL" sz="2400" dirty="0">
              <a:cs typeface="Calibri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nl-NL" sz="2400" dirty="0">
                <a:cs typeface="Calibri"/>
              </a:rPr>
              <a:t>26 juni </a:t>
            </a:r>
            <a:r>
              <a:rPr lang="nl-NL" sz="2400" dirty="0" err="1">
                <a:cs typeface="Calibri"/>
                <a:hlinkClick r:id="rId4"/>
              </a:rPr>
              <a:t>webinar</a:t>
            </a:r>
            <a:r>
              <a:rPr lang="nl-NL" sz="2400" dirty="0">
                <a:cs typeface="Calibri"/>
              </a:rPr>
              <a:t> startende </a:t>
            </a:r>
            <a:r>
              <a:rPr lang="nl-NL" sz="2400" dirty="0" err="1">
                <a:cs typeface="Calibri"/>
              </a:rPr>
              <a:t>ve</a:t>
            </a:r>
            <a:r>
              <a:rPr lang="nl-NL" sz="2400" dirty="0">
                <a:cs typeface="Calibri"/>
              </a:rPr>
              <a:t>-aanbieders</a:t>
            </a:r>
          </a:p>
          <a:p>
            <a:pPr>
              <a:buFont typeface="Symbol" panose="05050102010706020507" pitchFamily="18" charset="2"/>
              <a:buChar char="-"/>
            </a:pPr>
            <a:endParaRPr lang="nl-NL" sz="2400" dirty="0">
              <a:cs typeface="Calibri"/>
            </a:endParaRPr>
          </a:p>
          <a:p>
            <a:pPr>
              <a:buFont typeface="Symbol" panose="05050102010706020507" pitchFamily="18" charset="2"/>
              <a:buChar char="-"/>
            </a:pPr>
            <a:endParaRPr lang="nl-NL" sz="2200" dirty="0">
              <a:cs typeface="Calibri"/>
            </a:endParaRPr>
          </a:p>
          <a:p>
            <a:pPr>
              <a:buFont typeface="Symbol" panose="05050102010706020507" pitchFamily="18" charset="2"/>
              <a:buChar char="-"/>
            </a:pPr>
            <a:endParaRPr lang="nl-NL" sz="2200" dirty="0">
              <a:cs typeface="Calibri"/>
            </a:endParaRPr>
          </a:p>
          <a:p>
            <a:pPr>
              <a:buFont typeface="Calibri" pitchFamily="34" charset="0"/>
              <a:buChar char="-"/>
            </a:pPr>
            <a:endParaRPr lang="nl-NL" sz="2200" dirty="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buFont typeface="Calibri" pitchFamily="34" charset="0"/>
              <a:buChar char="-"/>
            </a:pPr>
            <a:endParaRPr lang="nl-NL" sz="22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nl-NL" sz="22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nl-NL" sz="2200" dirty="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buFontTx/>
              <a:buChar char="-"/>
            </a:pPr>
            <a:endParaRPr lang="nl-NL" sz="24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nl-NL" sz="2000" dirty="0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endParaRPr lang="nl-NL" sz="2000" dirty="0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endParaRPr lang="nl-NL" sz="1800" dirty="0">
              <a:ea typeface="Calibri"/>
              <a:cs typeface="Calibri"/>
            </a:endParaRPr>
          </a:p>
          <a:p>
            <a:endParaRPr lang="nl-NL" sz="2000" dirty="0">
              <a:ea typeface="Calibri"/>
              <a:cs typeface="Calibri"/>
            </a:endParaRPr>
          </a:p>
          <a:p>
            <a:pPr marL="0" indent="0">
              <a:buNone/>
            </a:pPr>
            <a:endParaRPr lang="nl-NL" sz="1800" dirty="0">
              <a:ea typeface="Calibri"/>
              <a:cs typeface="Calibri"/>
            </a:endParaRPr>
          </a:p>
          <a:p>
            <a:pPr marL="0" indent="0">
              <a:buNone/>
            </a:pPr>
            <a:endParaRPr lang="nl-NL" sz="1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7222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C16BB-37F5-45AF-AC29-10BDB0C3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Verdana"/>
                <a:ea typeface="Verdana"/>
              </a:rPr>
              <a:t>3. Nieuws GOAB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E3BAC1-3C88-4880-831B-8ED51086C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7638"/>
            <a:ext cx="8748464" cy="44876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chemeClr val="tx1"/>
                </a:solidFill>
                <a:ea typeface="Calibri"/>
                <a:cs typeface="Calibri"/>
              </a:rPr>
              <a:t>Hoofdlijnenakkoord (mei 2024)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nl-NL" sz="2400" dirty="0">
                <a:cs typeface="Calibri"/>
              </a:rPr>
              <a:t>VVE kan belangrijk zijn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nl-NL" sz="2400" dirty="0">
                <a:cs typeface="Calibri"/>
              </a:rPr>
              <a:t>10% korting OAB en naar gemeentefonds??</a:t>
            </a:r>
          </a:p>
          <a:p>
            <a:pPr marL="0" indent="0">
              <a:buNone/>
            </a:pPr>
            <a:endParaRPr lang="nl-NL" sz="2400" dirty="0">
              <a:cs typeface="Calibri"/>
            </a:endParaRPr>
          </a:p>
          <a:p>
            <a:pPr marL="0" indent="0" algn="l" rtl="0" fontAlgn="base">
              <a:buNone/>
            </a:pPr>
            <a:r>
              <a:rPr lang="nl-NL" sz="2400" b="0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+mj-lt"/>
              </a:rPr>
              <a:t>Uitvraag GOAB SPUK (mei 2024) onder GOAB gemeente-ambtenaren van ruim 200 gemeenten: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+mj-lt"/>
              </a:rPr>
              <a:t>​</a:t>
            </a:r>
            <a:endParaRPr lang="en-US" sz="2400" dirty="0">
              <a:solidFill>
                <a:srgbClr val="000000"/>
              </a:solidFill>
              <a:highlight>
                <a:srgbClr val="F5F5F5"/>
              </a:highlight>
              <a:latin typeface="+mj-lt"/>
            </a:endParaRPr>
          </a:p>
          <a:p>
            <a:pPr marL="0" indent="0" algn="l" rtl="0" fontAlgn="base"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+mj-lt"/>
              </a:rPr>
              <a:t>-     </a:t>
            </a:r>
            <a:r>
              <a:rPr lang="nl-NL" sz="2400" b="0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+mj-lt"/>
              </a:rPr>
              <a:t>75% van de respondenten tevreden over SPUK voor GOAB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+mj-lt"/>
              </a:rPr>
              <a:t>​</a:t>
            </a:r>
          </a:p>
          <a:p>
            <a:pPr marL="0" indent="0" algn="l" rtl="0" fontAlgn="base">
              <a:buNone/>
            </a:pPr>
            <a:r>
              <a:rPr lang="nl-NL" sz="2400" b="0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+mj-lt"/>
              </a:rPr>
              <a:t>-     69% van de respondenten wil wederom SPUK vanaf 2027</a:t>
            </a:r>
            <a:endParaRPr lang="en-US" sz="2400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+mj-lt"/>
            </a:endParaRPr>
          </a:p>
          <a:p>
            <a:pPr>
              <a:buFont typeface="Symbol" panose="05050102010706020507" pitchFamily="18" charset="2"/>
              <a:buChar char="-"/>
            </a:pPr>
            <a:endParaRPr lang="nl-NL" sz="2200" dirty="0">
              <a:cs typeface="Calibri"/>
            </a:endParaRPr>
          </a:p>
          <a:p>
            <a:pPr>
              <a:buFont typeface="Symbol" panose="05050102010706020507" pitchFamily="18" charset="2"/>
              <a:buChar char="-"/>
            </a:pPr>
            <a:endParaRPr lang="nl-NL" sz="2200" dirty="0">
              <a:cs typeface="Calibri"/>
            </a:endParaRPr>
          </a:p>
          <a:p>
            <a:pPr>
              <a:buFont typeface="Symbol" panose="05050102010706020507" pitchFamily="18" charset="2"/>
              <a:buChar char="-"/>
            </a:pPr>
            <a:endParaRPr lang="nl-NL" sz="2200" dirty="0">
              <a:cs typeface="Calibri"/>
            </a:endParaRPr>
          </a:p>
          <a:p>
            <a:pPr>
              <a:buFont typeface="Calibri" pitchFamily="34" charset="0"/>
              <a:buChar char="-"/>
            </a:pPr>
            <a:endParaRPr lang="nl-NL" sz="2200" dirty="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buFont typeface="Calibri" pitchFamily="34" charset="0"/>
              <a:buChar char="-"/>
            </a:pPr>
            <a:endParaRPr lang="nl-NL" sz="22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nl-NL" sz="22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nl-NL" sz="2200" dirty="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buFontTx/>
              <a:buChar char="-"/>
            </a:pPr>
            <a:endParaRPr lang="nl-NL" sz="24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nl-NL" sz="2000" dirty="0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endParaRPr lang="nl-NL" sz="2000" dirty="0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endParaRPr lang="nl-NL" sz="1800" dirty="0">
              <a:ea typeface="Calibri"/>
              <a:cs typeface="Calibri"/>
            </a:endParaRPr>
          </a:p>
          <a:p>
            <a:endParaRPr lang="nl-NL" sz="2000" dirty="0">
              <a:ea typeface="Calibri"/>
              <a:cs typeface="Calibri"/>
            </a:endParaRPr>
          </a:p>
          <a:p>
            <a:pPr marL="0" indent="0">
              <a:buNone/>
            </a:pPr>
            <a:endParaRPr lang="nl-NL" sz="1800" dirty="0">
              <a:ea typeface="Calibri"/>
              <a:cs typeface="Calibri"/>
            </a:endParaRPr>
          </a:p>
          <a:p>
            <a:pPr marL="0" indent="0">
              <a:buNone/>
            </a:pPr>
            <a:endParaRPr lang="nl-NL" sz="1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335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C16BB-37F5-45AF-AC29-10BDB0C3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Verdana"/>
                <a:ea typeface="Verdana"/>
              </a:rPr>
              <a:t>3. Nieuws GOAB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E3BAC1-3C88-4880-831B-8ED51086C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7638"/>
            <a:ext cx="8229600" cy="44876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sz="2400" b="1" dirty="0"/>
              <a:t>Binnenkort</a:t>
            </a:r>
            <a:r>
              <a:rPr lang="nl-NL" sz="2400" dirty="0"/>
              <a:t> </a:t>
            </a:r>
          </a:p>
          <a:p>
            <a:pPr marL="0" indent="0">
              <a:buNone/>
            </a:pPr>
            <a:r>
              <a:rPr lang="nl-NL" sz="2400" dirty="0"/>
              <a:t>-     Start van onderzoek voorkomen leerachterstand entree          basisonderwijs (begin 2025 rapport verwacht)​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- AEF onderzoek gestart naar marktverstoring als onderwijs en kinderopvang nauw samen werken (eind 2024 rapport verwacht) </a:t>
            </a:r>
            <a:endParaRPr lang="nl-NL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nl-NL" sz="2400" dirty="0">
              <a:solidFill>
                <a:schemeClr val="tx1"/>
              </a:solidFill>
            </a:endParaRPr>
          </a:p>
          <a:p>
            <a:endParaRPr lang="nl-NL" sz="2000" dirty="0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endParaRPr lang="nl-NL" sz="2000" dirty="0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endParaRPr lang="nl-NL" sz="1800" dirty="0">
              <a:ea typeface="Calibri"/>
              <a:cs typeface="Calibri"/>
            </a:endParaRPr>
          </a:p>
          <a:p>
            <a:endParaRPr lang="nl-NL" sz="2000" dirty="0">
              <a:ea typeface="Calibri"/>
              <a:cs typeface="Calibri"/>
            </a:endParaRPr>
          </a:p>
          <a:p>
            <a:pPr marL="0" indent="0">
              <a:buNone/>
            </a:pPr>
            <a:endParaRPr lang="nl-NL" sz="1800" dirty="0">
              <a:cs typeface="Calibri"/>
            </a:endParaRPr>
          </a:p>
          <a:p>
            <a:pPr marL="0" indent="0">
              <a:buNone/>
            </a:pPr>
            <a:endParaRPr lang="nl-NL" sz="1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9171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C16BB-37F5-45AF-AC29-10BDB0C3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Verdana"/>
                <a:ea typeface="Verdana"/>
              </a:rPr>
              <a:t>4. Nieuwkomersonderwijs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E3BAC1-3C88-4880-831B-8ED51086C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7638"/>
            <a:ext cx="8229600" cy="44876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nl-NL" sz="2200" b="1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Steeds meer nieuwkomers, dus ook vraagstuk hoe goed nieuwkomersonderwijs in te richten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Rol gemeente en rol scholen/schoolbesturen</a:t>
            </a:r>
            <a:r>
              <a:rPr lang="nl-NL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nl-NL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Vragen en uitwisseling: Hoe is nieuwkomersonderwijs in jouw gemeente ingericht en ben jij daar tevreden </a:t>
            </a:r>
            <a:r>
              <a:rPr lang="nl-NL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over? </a:t>
            </a:r>
            <a:endParaRPr lang="nl-NL" sz="2200" dirty="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buFontTx/>
              <a:buChar char="-"/>
            </a:pPr>
            <a:endParaRPr lang="nl-NL" sz="24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nl-NL" sz="2000" dirty="0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endParaRPr lang="nl-NL" sz="2000" dirty="0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endParaRPr lang="nl-NL" sz="1800" dirty="0">
              <a:ea typeface="Calibri"/>
              <a:cs typeface="Calibri"/>
            </a:endParaRPr>
          </a:p>
          <a:p>
            <a:endParaRPr lang="nl-NL" sz="2000" dirty="0">
              <a:ea typeface="Calibri"/>
              <a:cs typeface="Calibri"/>
            </a:endParaRPr>
          </a:p>
          <a:p>
            <a:pPr marL="0" indent="0">
              <a:buNone/>
            </a:pPr>
            <a:endParaRPr lang="nl-NL" sz="1800" dirty="0">
              <a:ea typeface="Calibri"/>
              <a:cs typeface="Calibri"/>
            </a:endParaRPr>
          </a:p>
          <a:p>
            <a:pPr marL="0" indent="0">
              <a:buNone/>
            </a:pPr>
            <a:endParaRPr lang="nl-NL" sz="1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7054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D74773-B78E-58DA-830A-3136A6B50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Website GOAB.eu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F4D982-2393-8522-C314-95F0B8BB5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>
              <a:hlinkClick r:id="rId2"/>
            </a:endParaRPr>
          </a:p>
          <a:p>
            <a:r>
              <a:rPr lang="nl-NL" dirty="0">
                <a:hlinkClick r:id="rId2"/>
              </a:rPr>
              <a:t>presentatie-webinar-nieuwkomers-17-maart.pptx (live.com)</a:t>
            </a:r>
            <a:endParaRPr lang="nl-NL" dirty="0"/>
          </a:p>
          <a:p>
            <a:r>
              <a:rPr lang="nl-NL" dirty="0">
                <a:hlinkClick r:id="rId3"/>
              </a:rPr>
              <a:t>Webinar: Nieuwkomersonderwijs in de voorschool en het primair onderwijs | GOAB</a:t>
            </a:r>
            <a:endParaRPr lang="nl-NL" dirty="0"/>
          </a:p>
          <a:p>
            <a:r>
              <a:rPr lang="nl-NL" dirty="0">
                <a:hlinkClick r:id="rId4"/>
              </a:rPr>
              <a:t>Kennisclip: Nieuwkomersonderwijs voor gemeenten | GOAB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DA673A6-805F-5D46-EEA3-97DEC7F702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59C5DAD-381C-A4FF-F4A4-F537977B07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7164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0D893-09B1-F728-B52D-75E1CFBA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Links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3FFA45-E480-B5D5-687F-6485F307A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hlinkClick r:id="rId3"/>
              </a:rPr>
              <a:t>Infosheet+gemeenten+nieuwkomersonderwijs.pdf</a:t>
            </a:r>
            <a:endParaRPr lang="nl-NL" sz="2800" dirty="0">
              <a:hlinkClick r:id="rId4"/>
            </a:endParaRPr>
          </a:p>
          <a:p>
            <a:r>
              <a:rPr lang="nl-NL" sz="2800" dirty="0">
                <a:hlinkClick r:id="rId4"/>
              </a:rPr>
              <a:t>LOWAN</a:t>
            </a:r>
            <a:endParaRPr lang="nl-NL" sz="2800" dirty="0"/>
          </a:p>
          <a:p>
            <a:r>
              <a:rPr lang="nl-NL" sz="2800" dirty="0">
                <a:hlinkClick r:id="rId5"/>
              </a:rPr>
              <a:t>76396_ocw_handreiking_gemeenten_v4.pdf</a:t>
            </a:r>
            <a:endParaRPr lang="nl-NL" sz="2800" dirty="0"/>
          </a:p>
          <a:p>
            <a:r>
              <a:rPr lang="nl-NL" sz="2800" dirty="0">
                <a:hlinkClick r:id="rId6"/>
              </a:rPr>
              <a:t>Onderwijs voor nieuwkomers | Basisonderwijs | Rijksoverheid.nl</a:t>
            </a:r>
            <a:endParaRPr lang="nl-NL" sz="28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C225922-A373-80C5-DE7D-6124339041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2E1DFA6-475F-EDCC-9D00-8746BA3F35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45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C16BB-37F5-45AF-AC29-10BDB0C3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>
                <a:latin typeface="Verdana"/>
                <a:ea typeface="Verdana"/>
              </a:rPr>
              <a:t>1. Welkom</a:t>
            </a:r>
            <a:endParaRPr lang="nl-N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E3BAC1-3C88-4880-831B-8ED51086C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876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nl-NL" sz="2400" dirty="0"/>
          </a:p>
          <a:p>
            <a:pPr>
              <a:buFont typeface="Symbol" panose="05050102010706020507" pitchFamily="18" charset="2"/>
              <a:buChar char="-"/>
            </a:pPr>
            <a:r>
              <a:rPr lang="nl-NL" sz="2400" dirty="0">
                <a:cs typeface="Calibri"/>
              </a:rPr>
              <a:t>Ondersteuningstraject GOAB/VVE: voor ambtenaren en </a:t>
            </a:r>
            <a:r>
              <a:rPr lang="nl-NL" sz="2400" dirty="0" err="1">
                <a:cs typeface="Calibri"/>
              </a:rPr>
              <a:t>ve</a:t>
            </a:r>
            <a:r>
              <a:rPr lang="nl-NL" sz="2400" dirty="0">
                <a:cs typeface="Calibri"/>
              </a:rPr>
              <a:t>-aanbieders</a:t>
            </a:r>
            <a:endParaRPr lang="nl-NL" sz="2400" dirty="0">
              <a:solidFill>
                <a:srgbClr val="6CB7CB"/>
              </a:solidFill>
              <a:cs typeface="Calibri"/>
            </a:endParaRPr>
          </a:p>
          <a:p>
            <a:pPr lvl="1">
              <a:buFont typeface="Symbol" panose="05050102010706020507" pitchFamily="18" charset="2"/>
              <a:buChar char="-"/>
            </a:pPr>
            <a:r>
              <a:rPr lang="nl-NL" sz="2400" dirty="0">
                <a:solidFill>
                  <a:schemeClr val="tx1"/>
                </a:solidFill>
              </a:rPr>
              <a:t>Kenniskringen: 3x per jaar voor gemeenten (waarvan 1 met </a:t>
            </a:r>
            <a:r>
              <a:rPr lang="nl-NL" sz="2400" dirty="0" err="1">
                <a:solidFill>
                  <a:schemeClr val="tx1"/>
                </a:solidFill>
              </a:rPr>
              <a:t>ve</a:t>
            </a:r>
            <a:r>
              <a:rPr lang="nl-NL" sz="2400" dirty="0">
                <a:solidFill>
                  <a:schemeClr val="tx1"/>
                </a:solidFill>
              </a:rPr>
              <a:t>-aanbieders)</a:t>
            </a:r>
            <a:endParaRPr lang="nl-NL" sz="2400" dirty="0">
              <a:solidFill>
                <a:schemeClr val="tx1"/>
              </a:solidFill>
              <a:cs typeface="Calibri"/>
            </a:endParaRPr>
          </a:p>
          <a:p>
            <a:pPr lvl="1">
              <a:buFont typeface="Symbol" panose="05050102010706020507" pitchFamily="18" charset="2"/>
              <a:buChar char="-"/>
            </a:pPr>
            <a:r>
              <a:rPr lang="nl-NL" sz="2400" dirty="0">
                <a:hlinkClick r:id="rId3"/>
              </a:rPr>
              <a:t>www.goab.eu</a:t>
            </a:r>
            <a:endParaRPr lang="nl-NL" sz="2400" dirty="0"/>
          </a:p>
          <a:p>
            <a:pPr lvl="1">
              <a:buFont typeface="Symbol" panose="05050102010706020507" pitchFamily="18" charset="2"/>
              <a:buChar char="-"/>
            </a:pPr>
            <a:r>
              <a:rPr lang="nl-NL" sz="2400" dirty="0">
                <a:solidFill>
                  <a:schemeClr val="tx1"/>
                </a:solidFill>
              </a:rPr>
              <a:t>Startersgesprekken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nl-NL" sz="2400" dirty="0">
                <a:solidFill>
                  <a:schemeClr val="tx1"/>
                </a:solidFill>
              </a:rPr>
              <a:t>Diverse producten en themabijeenkomsten/</a:t>
            </a:r>
            <a:r>
              <a:rPr lang="nl-NL" sz="2400" dirty="0" err="1">
                <a:solidFill>
                  <a:schemeClr val="tx1"/>
                </a:solidFill>
              </a:rPr>
              <a:t>webinars</a:t>
            </a:r>
            <a:endParaRPr lang="nl-NL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nl-NL" sz="2200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endParaRPr lang="nl-NL" sz="2200" dirty="0"/>
          </a:p>
          <a:p>
            <a:pPr marL="457200" lvl="1" indent="0">
              <a:buNone/>
            </a:pPr>
            <a:endParaRPr lang="nl-NL" sz="2200" dirty="0"/>
          </a:p>
          <a:p>
            <a:pPr marL="457200" lvl="1" indent="0">
              <a:buNone/>
            </a:pPr>
            <a:endParaRPr lang="nl-NL" sz="2200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endParaRPr lang="nl-NL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1800" dirty="0">
              <a:cs typeface="Calibri"/>
            </a:endParaRPr>
          </a:p>
          <a:p>
            <a:pPr marL="0" indent="0">
              <a:buNone/>
            </a:pPr>
            <a:endParaRPr lang="nl-NL" sz="1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5986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54BB03-A34B-2E16-917D-F1B8E777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Wet tijdelijke nieuwkomersvoorzieningen in het onderwijs okt 23 (5 jaar)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5C3CDF-CB9C-C612-C695-F40CB882C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/>
              <a:t>Overlegplicht gemeente en schoolbesturen 1 x per jaar</a:t>
            </a:r>
          </a:p>
          <a:p>
            <a:r>
              <a:rPr lang="nl-NL" dirty="0"/>
              <a:t>Afspraken over </a:t>
            </a:r>
          </a:p>
          <a:p>
            <a:pPr marL="0" indent="0">
              <a:buNone/>
            </a:pPr>
            <a:r>
              <a:rPr lang="nl-NL" dirty="0"/>
              <a:t>	-De manier waarop voldoende onderwijsplaatsen voor 	nieuwkomers worden geregeld</a:t>
            </a:r>
          </a:p>
          <a:p>
            <a:pPr marL="0" indent="0">
              <a:buNone/>
            </a:pPr>
            <a:r>
              <a:rPr lang="nl-NL" dirty="0"/>
              <a:t>	-De manier waarop wordt verzekerd dat nieuwkomers op een 	school worden ingeschreven</a:t>
            </a:r>
          </a:p>
          <a:p>
            <a:pPr marL="0" indent="0">
              <a:buNone/>
            </a:pPr>
            <a:r>
              <a:rPr lang="nl-NL" dirty="0"/>
              <a:t>	-De manier waarop doorstroom wordt gerealiseerd</a:t>
            </a:r>
          </a:p>
          <a:p>
            <a:r>
              <a:rPr lang="nl-NL" dirty="0"/>
              <a:t>De regierol pakken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A49BB96-2FC2-1440-986B-9344541883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13B9D3E-7607-96F2-33C1-9A73313056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3987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8BEAE-3148-6DD9-5749-40E6A15A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8C1A5C-D49B-87E3-4C8D-6F7B3E17C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Samenwerking tussen de lokale partners</a:t>
            </a:r>
          </a:p>
          <a:p>
            <a:r>
              <a:rPr lang="nl-NL" dirty="0"/>
              <a:t>Regionale samenwerking</a:t>
            </a:r>
          </a:p>
          <a:p>
            <a:r>
              <a:rPr lang="nl-NL" dirty="0"/>
              <a:t>Regels voor het opstarten van een tijdelijke nieuwkomersvoorziening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DADC05-1F73-656B-8D89-774333CA60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B8C1CAE-3257-E638-6975-77FA5D65E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775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7E0F1-97A5-BADD-1ED4-4276DF677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Noodsituatie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FF4FF6-2F25-856B-5272-5FEF9543B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Gemeente heeft de regie</a:t>
            </a:r>
          </a:p>
          <a:p>
            <a:r>
              <a:rPr lang="nl-NL" dirty="0"/>
              <a:t>Regiocoördinatoren van OCW</a:t>
            </a:r>
          </a:p>
          <a:p>
            <a:r>
              <a:rPr lang="nl-NL" dirty="0"/>
              <a:t>LOWAN (onderwijs)</a:t>
            </a:r>
          </a:p>
          <a:p>
            <a:r>
              <a:rPr lang="nl-NL" dirty="0"/>
              <a:t>Verzoek via DUO door college: ook voor buurtgemeentes (regio rol) – advies door regio coördinator – besluit minister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DE7CB66-6689-505C-05BE-C184A0E021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6B8A128-E509-DE36-C7CD-CE7A25356E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9452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3F7C4-24DA-FCC5-259C-5DD002A2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Financiën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E2559A-DEDE-7EB4-F43F-402878239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Gemeente</a:t>
            </a:r>
          </a:p>
          <a:p>
            <a:r>
              <a:rPr lang="nl-NL" dirty="0"/>
              <a:t>Onderwijshuisvesting</a:t>
            </a:r>
          </a:p>
          <a:p>
            <a:pPr marL="0" indent="0">
              <a:buNone/>
            </a:pPr>
            <a:r>
              <a:rPr lang="nl-NL" dirty="0"/>
              <a:t>     -	Eventueel gebruik maken van OHBA</a:t>
            </a:r>
          </a:p>
          <a:p>
            <a:r>
              <a:rPr lang="nl-NL" dirty="0"/>
              <a:t>Leerlingvervoer  </a:t>
            </a:r>
          </a:p>
          <a:p>
            <a:pPr marL="0" indent="0">
              <a:buNone/>
            </a:pPr>
            <a:r>
              <a:rPr lang="nl-NL" dirty="0"/>
              <a:t>     -	BAO gemeentelijke verordening</a:t>
            </a:r>
          </a:p>
          <a:p>
            <a:pPr marL="0" indent="0">
              <a:buNone/>
            </a:pPr>
            <a:r>
              <a:rPr lang="nl-NL" dirty="0"/>
              <a:t>     -	VO niet, alleen crisisnoodopvang, wel maatwerk, 	zoals fietsen, OV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7C1295E-A61F-333D-ADBD-A165A6352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998766A-C8E1-4051-661C-B16A256FA5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5495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C16BB-37F5-45AF-AC29-10BDB0C3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Verdana"/>
                <a:ea typeface="Verdana"/>
              </a:rPr>
              <a:t>5. Vragen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E3BAC1-3C88-4880-831B-8ED51086C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7638"/>
            <a:ext cx="8229600" cy="44876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nl-NL" sz="2200" b="1" dirty="0"/>
          </a:p>
          <a:p>
            <a:pPr marL="0" indent="0">
              <a:buNone/>
            </a:pPr>
            <a:r>
              <a:rPr lang="nl-NL" sz="2200" dirty="0">
                <a:solidFill>
                  <a:srgbClr val="000000"/>
                </a:solidFill>
                <a:ea typeface="Calibri"/>
                <a:cs typeface="Calibri"/>
              </a:rPr>
              <a:t>-</a:t>
            </a:r>
            <a:r>
              <a:rPr lang="nl-NL" sz="2400" dirty="0">
                <a:solidFill>
                  <a:srgbClr val="000000"/>
                </a:solidFill>
                <a:ea typeface="Calibri"/>
                <a:cs typeface="Calibri"/>
              </a:rPr>
              <a:t>SPUK OAB uitkering 2025 en prognose 2026: vindt er hier ook een korting op plaats?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  <a:ea typeface="Calibri"/>
                <a:cs typeface="Calibri"/>
              </a:rPr>
              <a:t>-Ontwikkelingen verhoging Kinderopvangtoeslag 2025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  <a:ea typeface="Calibri"/>
                <a:cs typeface="Calibri"/>
              </a:rPr>
              <a:t>-Ontwikkelingen landelijk onderzoek en advies kostprijs VVE 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  <a:ea typeface="Calibri"/>
                <a:cs typeface="Calibri"/>
              </a:rPr>
              <a:t>-De SPUK VVE voor ontheemde peuters liep tot eind 2023. Komt er nog een nieuwe SPUK of valt dit onder een andere financiering?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  <a:ea typeface="Calibri"/>
                <a:cs typeface="Calibri"/>
              </a:rPr>
              <a:t>-Zijn er nog inspirerende voorbeelden vanuit de gemeentes?</a:t>
            </a:r>
          </a:p>
          <a:p>
            <a:pPr marL="0" indent="0">
              <a:buNone/>
            </a:pPr>
            <a:endParaRPr lang="nl-NL" sz="2200" dirty="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buFontTx/>
              <a:buChar char="-"/>
            </a:pPr>
            <a:endParaRPr lang="nl-NL" sz="24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nl-NL" sz="2000" dirty="0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endParaRPr lang="nl-NL" sz="2000" dirty="0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endParaRPr lang="nl-NL" sz="1800" dirty="0">
              <a:ea typeface="Calibri"/>
              <a:cs typeface="Calibri"/>
            </a:endParaRPr>
          </a:p>
          <a:p>
            <a:endParaRPr lang="nl-NL" sz="2000" dirty="0">
              <a:ea typeface="Calibri"/>
              <a:cs typeface="Calibri"/>
            </a:endParaRPr>
          </a:p>
          <a:p>
            <a:pPr marL="0" indent="0">
              <a:buNone/>
            </a:pPr>
            <a:endParaRPr lang="nl-NL" sz="1800" dirty="0">
              <a:ea typeface="Calibri"/>
              <a:cs typeface="Calibri"/>
            </a:endParaRPr>
          </a:p>
          <a:p>
            <a:pPr marL="0" indent="0">
              <a:buNone/>
            </a:pPr>
            <a:endParaRPr lang="nl-NL" sz="1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1025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C16BB-37F5-45AF-AC29-10BDB0C3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>
                <a:latin typeface="Verdana"/>
                <a:ea typeface="Verdana"/>
              </a:rPr>
              <a:t>Tot slot</a:t>
            </a:r>
            <a:endParaRPr lang="nl-N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E3BAC1-3C88-4880-831B-8ED51086C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7638"/>
            <a:ext cx="8229600" cy="44876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nl-NL" sz="2200" b="1" dirty="0"/>
          </a:p>
          <a:p>
            <a:pPr>
              <a:buFont typeface="Symbol" panose="05050102010706020507" pitchFamily="18" charset="2"/>
              <a:buChar char="-"/>
            </a:pPr>
            <a:r>
              <a:rPr lang="nl-NL" sz="3600" dirty="0">
                <a:cs typeface="Calibri"/>
              </a:rPr>
              <a:t>Verslag volgt z.s.m.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nl-NL" sz="3600" dirty="0">
                <a:cs typeface="Calibri"/>
              </a:rPr>
              <a:t> Evaluatieformulier</a:t>
            </a:r>
          </a:p>
          <a:p>
            <a:pPr marL="342900" lvl="1" indent="-342900">
              <a:buFont typeface="Symbol" panose="05050102010706020507" pitchFamily="18" charset="2"/>
              <a:buChar char="-"/>
            </a:pPr>
            <a:r>
              <a:rPr lang="nl-NL" sz="3600" dirty="0">
                <a:solidFill>
                  <a:schemeClr val="tx1"/>
                </a:solidFill>
                <a:cs typeface="Calibri"/>
              </a:rPr>
              <a:t>De volgende kenniskring is online – november 2024 – datum volgt nog</a:t>
            </a:r>
          </a:p>
          <a:p>
            <a:endParaRPr lang="nl-NL" sz="2400" dirty="0">
              <a:ea typeface="Calibri"/>
              <a:cs typeface="Calibri"/>
            </a:endParaRPr>
          </a:p>
          <a:p>
            <a:pPr marL="0" indent="0">
              <a:buNone/>
            </a:pPr>
            <a:endParaRPr lang="nl-NL" sz="2400" dirty="0">
              <a:ea typeface="Calibri"/>
              <a:cs typeface="Calibri"/>
            </a:endParaRPr>
          </a:p>
          <a:p>
            <a:pPr marL="0" indent="0">
              <a:buNone/>
            </a:pPr>
            <a:endParaRPr lang="nl-NL" sz="1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848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C16BB-37F5-45AF-AC29-10BDB0C3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latin typeface="Verdana"/>
                <a:ea typeface="Verdana"/>
              </a:rPr>
              <a:t>2.  LEA en resultaatafspraken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E3BAC1-3C88-4880-831B-8ED51086C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7638"/>
            <a:ext cx="8229600" cy="44876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z="2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Inspectie van het Onderwijs: </a:t>
            </a:r>
          </a:p>
          <a:p>
            <a:pPr lvl="1"/>
            <a:r>
              <a:rPr lang="nl-NL" sz="24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Lies van der Kuilen en</a:t>
            </a:r>
            <a:r>
              <a:rPr lang="nl-NL" sz="24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Karen Teeuw</a:t>
            </a:r>
            <a:endParaRPr lang="nl-NL" sz="2400" kern="10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l-NL" sz="2800"/>
          </a:p>
          <a:p>
            <a:r>
              <a:rPr lang="nl-NL" sz="2800">
                <a:solidFill>
                  <a:srgbClr val="000000"/>
                </a:solidFill>
                <a:ea typeface="Calibri"/>
                <a:cs typeface="Calibri"/>
              </a:rPr>
              <a:t>Onderzoeksresultaten en discussie</a:t>
            </a:r>
          </a:p>
          <a:p>
            <a:pPr>
              <a:buFontTx/>
              <a:buChar char="-"/>
            </a:pPr>
            <a:endParaRPr lang="nl-NL" sz="2400">
              <a:solidFill>
                <a:srgbClr val="000000"/>
              </a:solidFill>
              <a:ea typeface="Calibri"/>
              <a:cs typeface="Calibri"/>
            </a:endParaRPr>
          </a:p>
          <a:p>
            <a:endParaRPr lang="nl-NL" sz="2000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endParaRPr lang="nl-NL" sz="2000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endParaRPr lang="nl-NL" sz="1800">
              <a:ea typeface="Calibri"/>
              <a:cs typeface="Calibri"/>
            </a:endParaRPr>
          </a:p>
          <a:p>
            <a:endParaRPr lang="nl-NL" sz="2000">
              <a:ea typeface="Calibri"/>
              <a:cs typeface="Calibri"/>
            </a:endParaRPr>
          </a:p>
          <a:p>
            <a:pPr marL="0" indent="0">
              <a:buNone/>
            </a:pPr>
            <a:endParaRPr lang="nl-NL" sz="1800">
              <a:ea typeface="Calibri"/>
              <a:cs typeface="Calibri"/>
            </a:endParaRPr>
          </a:p>
          <a:p>
            <a:pPr marL="0" indent="0">
              <a:buNone/>
            </a:pPr>
            <a:endParaRPr lang="nl-NL" sz="1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5012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tekst 5"/>
          <p:cNvSpPr>
            <a:spLocks noGrp="1"/>
          </p:cNvSpPr>
          <p:nvPr>
            <p:ph type="body" sz="quarter" idx="21"/>
          </p:nvPr>
        </p:nvSpPr>
        <p:spPr bwMode="auto">
          <a:xfrm>
            <a:off x="4972050" y="5377458"/>
            <a:ext cx="3752850" cy="291704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nl-NL" altLang="nl-NL" dirty="0"/>
              <a:t>Lies van de Kuilen &amp; Karen Teeuw</a:t>
            </a:r>
          </a:p>
        </p:txBody>
      </p:sp>
      <p:sp>
        <p:nvSpPr>
          <p:cNvPr id="29699" name="Titel 3"/>
          <p:cNvSpPr>
            <a:spLocks noGrp="1"/>
          </p:cNvSpPr>
          <p:nvPr>
            <p:ph type="ctrTitle"/>
          </p:nvPr>
        </p:nvSpPr>
        <p:spPr>
          <a:xfrm>
            <a:off x="387350" y="2553295"/>
            <a:ext cx="3752850" cy="1751410"/>
          </a:xfrm>
        </p:spPr>
        <p:txBody>
          <a:bodyPr>
            <a:normAutofit fontScale="90000"/>
          </a:bodyPr>
          <a:lstStyle/>
          <a:p>
            <a:r>
              <a:rPr lang="nl-NL" altLang="nl-NL" dirty="0">
                <a:solidFill>
                  <a:srgbClr val="777C00"/>
                </a:solidFill>
              </a:rPr>
              <a:t>Landelijk rapport LEA/vve &amp; Resultaatafspraken vroegschoolse educatie</a:t>
            </a:r>
          </a:p>
        </p:txBody>
      </p:sp>
      <p:sp>
        <p:nvSpPr>
          <p:cNvPr id="29700" name="Ondertitel 4"/>
          <p:cNvSpPr>
            <a:spLocks noGrp="1"/>
          </p:cNvSpPr>
          <p:nvPr>
            <p:ph type="subTitle" idx="1"/>
          </p:nvPr>
        </p:nvSpPr>
        <p:spPr bwMode="auto">
          <a:xfrm>
            <a:off x="4972050" y="4652963"/>
            <a:ext cx="3752850" cy="121086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1500" dirty="0"/>
              <a:t>Kenniskring G44</a:t>
            </a:r>
          </a:p>
          <a:p>
            <a:r>
              <a:rPr lang="nl-NL" altLang="nl-NL" sz="1500" dirty="0"/>
              <a:t>13 juni 2024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quarter" idx="23"/>
          </p:nvPr>
        </p:nvSpPr>
        <p:spPr/>
        <p:txBody>
          <a:bodyPr/>
          <a:lstStyle/>
          <a:p>
            <a:pPr defTabSz="685800">
              <a:defRPr/>
            </a:pPr>
            <a:fld id="{1B372F94-7BB1-44D1-99A5-A9B8EDF414AC}" type="datetime1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8-7-2024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defTabSz="685800">
              <a:defRPr/>
            </a:pPr>
            <a:r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t>Inspectie van het Onderwijs</a:t>
            </a:r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defTabSz="685800">
              <a:defRPr/>
            </a:pPr>
            <a:fld id="{44AB6102-E3E7-40B9-A410-C8E6E2208826}" type="slidenum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5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tekst 10"/>
          <p:cNvSpPr>
            <a:spLocks noGrp="1"/>
          </p:cNvSpPr>
          <p:nvPr>
            <p:ph type="body" sz="quarter" idx="13"/>
          </p:nvPr>
        </p:nvSpPr>
        <p:spPr bwMode="auto">
          <a:xfrm>
            <a:off x="4914900" y="3094434"/>
            <a:ext cx="3752850" cy="2769394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nl-NL" altLang="nl-NL" dirty="0"/>
              <a:t>LEA/vve</a:t>
            </a:r>
          </a:p>
          <a:p>
            <a:pPr marL="0" indent="0">
              <a:buNone/>
            </a:pPr>
            <a:endParaRPr lang="nl-NL" altLang="nl-NL" dirty="0"/>
          </a:p>
        </p:txBody>
      </p:sp>
      <p:sp>
        <p:nvSpPr>
          <p:cNvPr id="30723" name="Titel 8"/>
          <p:cNvSpPr>
            <a:spLocks noGrp="1"/>
          </p:cNvSpPr>
          <p:nvPr>
            <p:ph type="title"/>
          </p:nvPr>
        </p:nvSpPr>
        <p:spPr>
          <a:xfrm>
            <a:off x="4914900" y="2016919"/>
            <a:ext cx="3752850" cy="710804"/>
          </a:xfrm>
        </p:spPr>
        <p:txBody>
          <a:bodyPr/>
          <a:lstStyle/>
          <a:p>
            <a:r>
              <a:rPr lang="nl-NL" altLang="nl-NL" dirty="0"/>
              <a:t>Waar gaan we het over hebben?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 defTabSz="685800">
              <a:defRPr/>
            </a:pPr>
            <a:fld id="{B5EE0202-4DA2-468C-93A8-4375E6F9BA82}" type="datetime1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8-7-2024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685800">
              <a:defRPr/>
            </a:pPr>
            <a:r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t>Inspectie van het Onderwijs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>
              <a:defRPr/>
            </a:pPr>
            <a:fld id="{15AB581D-FAF4-4D57-8501-A1AFED0F5761}" type="slidenum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6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2" name="Tijdelijke aanduiding voor tekst 10">
            <a:extLst>
              <a:ext uri="{FF2B5EF4-FFF2-40B4-BE49-F238E27FC236}">
                <a16:creationId xmlns:a16="http://schemas.microsoft.com/office/drawing/2014/main" id="{5B0F6E3D-773E-62BC-B1A0-95DA832DBB62}"/>
              </a:ext>
            </a:extLst>
          </p:cNvPr>
          <p:cNvSpPr txBox="1">
            <a:spLocks/>
          </p:cNvSpPr>
          <p:nvPr/>
        </p:nvSpPr>
        <p:spPr bwMode="auto">
          <a:xfrm>
            <a:off x="4914900" y="3694907"/>
            <a:ext cx="3752850" cy="2769394"/>
          </a:xfrm>
          <a:prstGeom prst="rect">
            <a:avLst/>
          </a:prstGeo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marL="457200" indent="-457200" algn="l" rtl="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+mj-lt"/>
              <a:buAutoNum type="arabicPeriod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4000" indent="-2160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Font typeface="Verdana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46150" indent="-315913" algn="l" rtl="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58888" indent="-315913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76388" indent="-315913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Font typeface="Verdana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spcBef>
                <a:spcPts val="9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nl-NL" altLang="nl-NL" sz="1800" dirty="0">
                <a:solidFill>
                  <a:srgbClr val="FFFFFF"/>
                </a:solidFill>
                <a:latin typeface="Verdana"/>
              </a:rPr>
              <a:t>Resultaatafspraken vroegschoolse educatie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5BCFF09-A0F1-38C5-B7C3-A201E22CA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Overleg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defTabSz="685800">
              <a:defRPr/>
            </a:pPr>
            <a:fld id="{F6139065-322C-4ADE-85C4-47F777620FD7}" type="datetime1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8-7-2024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defTabSz="685800">
              <a:defRPr/>
            </a:pPr>
            <a:r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t>Inspectie van het Onderwijs</a:t>
            </a:r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685800">
              <a:defRPr/>
            </a:pPr>
            <a:fld id="{74339340-225E-42EB-B5CC-BD6E33A86CAD}" type="slidenum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7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DA22B6E-DDAA-BB7D-722E-0741B4CCEA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35" t="26506" r="28749" b="47149"/>
          <a:stretch/>
        </p:blipFill>
        <p:spPr>
          <a:xfrm>
            <a:off x="4779488" y="1863387"/>
            <a:ext cx="3810873" cy="2155114"/>
          </a:xfrm>
          <a:prstGeom prst="rect">
            <a:avLst/>
          </a:prstGeom>
        </p:spPr>
      </p:pic>
      <p:pic>
        <p:nvPicPr>
          <p:cNvPr id="2" name="Graphic 1" descr="Pijl: recht met effen opvulling">
            <a:extLst>
              <a:ext uri="{FF2B5EF4-FFF2-40B4-BE49-F238E27FC236}">
                <a16:creationId xmlns:a16="http://schemas.microsoft.com/office/drawing/2014/main" id="{C76C16A0-4C20-13AA-6D21-5F21B6460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8331" y="2666268"/>
            <a:ext cx="611437" cy="412582"/>
          </a:xfrm>
          <a:prstGeom prst="rect">
            <a:avLst/>
          </a:prstGeom>
        </p:spPr>
      </p:pic>
      <p:pic>
        <p:nvPicPr>
          <p:cNvPr id="4" name="Graphic 3" descr="Pijl: recht met effen opvulling">
            <a:extLst>
              <a:ext uri="{FF2B5EF4-FFF2-40B4-BE49-F238E27FC236}">
                <a16:creationId xmlns:a16="http://schemas.microsoft.com/office/drawing/2014/main" id="{69E88FF7-0D21-8217-3DD8-6F63855DB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8331" y="3157582"/>
            <a:ext cx="611437" cy="412582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D89E2709-C616-03BB-DE19-FBA78330C77B}"/>
              </a:ext>
            </a:extLst>
          </p:cNvPr>
          <p:cNvSpPr/>
          <p:nvPr/>
        </p:nvSpPr>
        <p:spPr>
          <a:xfrm>
            <a:off x="4854122" y="2940943"/>
            <a:ext cx="1250252" cy="330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nl-NL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077F52D4-8E92-EC03-5C50-583748E0367A}"/>
              </a:ext>
            </a:extLst>
          </p:cNvPr>
          <p:cNvSpPr/>
          <p:nvPr/>
        </p:nvSpPr>
        <p:spPr>
          <a:xfrm>
            <a:off x="4854122" y="3405072"/>
            <a:ext cx="1250252" cy="330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nl-NL" sz="1350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F2D290A5-48AE-E067-8D2E-0A00C853EF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52778" t="53244" r="21258" b="7672"/>
          <a:stretch/>
        </p:blipFill>
        <p:spPr>
          <a:xfrm>
            <a:off x="626694" y="2357438"/>
            <a:ext cx="3451963" cy="2921039"/>
          </a:xfr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EEFA2A40-7C4E-66DA-B78E-3CCA3DA37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Afspraken en doelen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9E3865C-0E80-49FB-B127-6496ABA84478}" type="datetime1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8-7-2024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t>Inspectie van het Onderwijs</a:t>
            </a:r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50AEB84-A1FC-4CC2-8CFF-A24C6F1BEA31}" type="slidenum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8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54A2DFB-841D-BE45-F16C-C75653FD99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71" t="32958" b="19679"/>
          <a:stretch/>
        </p:blipFill>
        <p:spPr>
          <a:xfrm>
            <a:off x="4767114" y="2626819"/>
            <a:ext cx="3919686" cy="2436121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0EB805D7-0F41-FBD7-DA0B-1B8A6E80EFA3}"/>
              </a:ext>
            </a:extLst>
          </p:cNvPr>
          <p:cNvSpPr/>
          <p:nvPr/>
        </p:nvSpPr>
        <p:spPr>
          <a:xfrm>
            <a:off x="626693" y="4439542"/>
            <a:ext cx="1902897" cy="330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nl-NL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23AEDEED-8E0A-0B04-2B09-B6F023419748}"/>
              </a:ext>
            </a:extLst>
          </p:cNvPr>
          <p:cNvSpPr/>
          <p:nvPr/>
        </p:nvSpPr>
        <p:spPr>
          <a:xfrm>
            <a:off x="5804043" y="4369693"/>
            <a:ext cx="987878" cy="330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nl-NL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6CB6A343-0D09-B115-4301-447C3945C0E4}"/>
              </a:ext>
            </a:extLst>
          </p:cNvPr>
          <p:cNvSpPr/>
          <p:nvPr/>
        </p:nvSpPr>
        <p:spPr>
          <a:xfrm>
            <a:off x="7330083" y="4395530"/>
            <a:ext cx="835378" cy="418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nl-NL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9EE6B9FC-387E-073F-EE25-6A3F45DD70C9}"/>
              </a:ext>
            </a:extLst>
          </p:cNvPr>
          <p:cNvSpPr/>
          <p:nvPr/>
        </p:nvSpPr>
        <p:spPr>
          <a:xfrm>
            <a:off x="626693" y="3815726"/>
            <a:ext cx="1902897" cy="330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nl-NL" sz="1350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35CA02-9E4E-276C-8342-6C0946C9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A10AE8D-B3D5-E9C4-CF52-37DA40048D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609" y="2221707"/>
            <a:ext cx="2825142" cy="613172"/>
          </a:xfrm>
        </p:spPr>
        <p:txBody>
          <a:bodyPr/>
          <a:lstStyle/>
          <a:p>
            <a:r>
              <a:rPr lang="nl-NL" dirty="0"/>
              <a:t>Overleg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B43A21-0663-E1E4-307E-9698005236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42609" y="3595408"/>
            <a:ext cx="2825142" cy="613172"/>
          </a:xfrm>
        </p:spPr>
        <p:txBody>
          <a:bodyPr/>
          <a:lstStyle/>
          <a:p>
            <a:r>
              <a:rPr lang="nl-NL" dirty="0"/>
              <a:t>Afspraken &amp; doelen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B964DFE-8DA3-162E-78BD-3C15CB5071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4046" y="2370606"/>
            <a:ext cx="1029754" cy="613172"/>
          </a:xfrm>
        </p:spPr>
        <p:txBody>
          <a:bodyPr>
            <a:normAutofit fontScale="92500"/>
          </a:bodyPr>
          <a:lstStyle/>
          <a:p>
            <a:r>
              <a:rPr lang="nl-NL" dirty="0"/>
              <a:t>LEA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2542245-714C-1E4F-62E5-EAEAF97064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12855" y="3672877"/>
            <a:ext cx="1029754" cy="613172"/>
          </a:xfrm>
        </p:spPr>
        <p:txBody>
          <a:bodyPr>
            <a:normAutofit fontScale="92500"/>
          </a:bodyPr>
          <a:lstStyle/>
          <a:p>
            <a:r>
              <a:rPr lang="nl-NL" dirty="0"/>
              <a:t>LEA</a:t>
            </a:r>
          </a:p>
        </p:txBody>
      </p:sp>
      <p:sp>
        <p:nvSpPr>
          <p:cNvPr id="13" name="Tijdelijke aanduiding voor datum 12">
            <a:extLst>
              <a:ext uri="{FF2B5EF4-FFF2-40B4-BE49-F238E27FC236}">
                <a16:creationId xmlns:a16="http://schemas.microsoft.com/office/drawing/2014/main" id="{3FC06EFA-C866-D70E-A29B-E3F20246665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defTabSz="685800">
              <a:defRPr/>
            </a:pPr>
            <a:fld id="{2FB81F3B-5142-47D8-8F3D-A43502038071}" type="datetime1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8-7-2024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14" name="Tijdelijke aanduiding voor voettekst 13">
            <a:extLst>
              <a:ext uri="{FF2B5EF4-FFF2-40B4-BE49-F238E27FC236}">
                <a16:creationId xmlns:a16="http://schemas.microsoft.com/office/drawing/2014/main" id="{4C7C1841-FE67-7634-2929-279DC3C8BB0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defTabSz="685800">
              <a:defRPr/>
            </a:pPr>
            <a:r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t>Inspectie van het Onderwijs</a:t>
            </a:r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42B267E7-CC9D-F130-EB7E-23F2D5D8D51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685800">
              <a:defRPr/>
            </a:pPr>
            <a:fld id="{F4E49F33-4F01-4809-8986-1950B16069E1}" type="slidenum">
              <a:rPr lang="nl-NL">
                <a:solidFill>
                  <a:srgbClr val="FFFFFF">
                    <a:lumMod val="65000"/>
                  </a:srgbClr>
                </a:solidFill>
                <a:latin typeface="Verdana"/>
              </a:rPr>
              <a:pPr defTabSz="685800">
                <a:defRPr/>
              </a:pPr>
              <a:t>9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32751853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tandaardontwerp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1_2 kolommen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8067 RIJK - Sjabloon 16x9 Mosgroen">
  <a:themeElements>
    <a:clrScheme name="Rijks Mosgroen">
      <a:dk1>
        <a:srgbClr val="000000"/>
      </a:dk1>
      <a:lt1>
        <a:srgbClr val="FFFFFF"/>
      </a:lt1>
      <a:dk2>
        <a:srgbClr val="777C00"/>
      </a:dk2>
      <a:lt2>
        <a:srgbClr val="EAEBD8"/>
      </a:lt2>
      <a:accent1>
        <a:srgbClr val="F9E11E"/>
      </a:accent1>
      <a:accent2>
        <a:srgbClr val="42145F"/>
      </a:accent2>
      <a:accent3>
        <a:srgbClr val="38870D"/>
      </a:accent3>
      <a:accent4>
        <a:srgbClr val="017BC6"/>
      </a:accent4>
      <a:accent5>
        <a:srgbClr val="75D1B5"/>
      </a:accent5>
      <a:accent6>
        <a:srgbClr val="8EC9E7"/>
      </a:accent6>
      <a:hlink>
        <a:srgbClr val="777C00"/>
      </a:hlink>
      <a:folHlink>
        <a:srgbClr val="D6D6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9" id="{1606D76F-3E75-C74F-AB05-87BE35259D24}" vid="{D256EFCC-9B64-6F42-9E7D-AE13C7A3CD17}"/>
    </a:ext>
  </a:extLst>
</a:theme>
</file>

<file path=ppt/theme/theme6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ppt/theme/themeOverride2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ppt/theme/themeOverride3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ppt/theme/themeOverride4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ppt/theme/themeOverride5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ppt/theme/themeOverride6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ppt/theme/themeOverride7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57A95EC3F19145ABA781033755CCFD" ma:contentTypeVersion="18" ma:contentTypeDescription="Een nieuw document maken." ma:contentTypeScope="" ma:versionID="883009b2a1f3a8bb64d6810d2cc8dcc0">
  <xsd:schema xmlns:xsd="http://www.w3.org/2001/XMLSchema" xmlns:xs="http://www.w3.org/2001/XMLSchema" xmlns:p="http://schemas.microsoft.com/office/2006/metadata/properties" xmlns:ns2="5bf3fb5f-cbf9-4247-abe1-ed0d7fdbaab1" xmlns:ns3="1467071a-3d3c-42ad-ba58-86b0d831ec9e" targetNamespace="http://schemas.microsoft.com/office/2006/metadata/properties" ma:root="true" ma:fieldsID="2706aa6b038751cca780427d74f6be7b" ns2:_="" ns3:_="">
    <xsd:import namespace="5bf3fb5f-cbf9-4247-abe1-ed0d7fdbaab1"/>
    <xsd:import namespace="1467071a-3d3c-42ad-ba58-86b0d831ec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3fb5f-cbf9-4247-abe1-ed0d7fdbaa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b21a336-5305-4285-be1b-e82e97e8a2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7071a-3d3c-42ad-ba58-86b0d831ec9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d53b75-26d7-4776-8231-5576bf64c7c8}" ma:internalName="TaxCatchAll" ma:showField="CatchAllData" ma:web="1467071a-3d3c-42ad-ba58-86b0d831ec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7071a-3d3c-42ad-ba58-86b0d831ec9e" xsi:nil="true"/>
    <lcf76f155ced4ddcb4097134ff3c332f xmlns="5bf3fb5f-cbf9-4247-abe1-ed0d7fdbaab1">
      <Terms xmlns="http://schemas.microsoft.com/office/infopath/2007/PartnerControls"/>
    </lcf76f155ced4ddcb4097134ff3c332f>
    <SharedWithUsers xmlns="1467071a-3d3c-42ad-ba58-86b0d831ec9e">
      <UserInfo>
        <DisplayName>Wendy de Geus</DisplayName>
        <AccountId>43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1D9642-3D3B-4C67-BCA6-9F1D35DDCDCB}">
  <ds:schemaRefs>
    <ds:schemaRef ds:uri="1467071a-3d3c-42ad-ba58-86b0d831ec9e"/>
    <ds:schemaRef ds:uri="5bf3fb5f-cbf9-4247-abe1-ed0d7fdbaa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16E82AF-B77A-4BEB-BAEE-6967456B48A8}">
  <ds:schemaRefs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5bf3fb5f-cbf9-4247-abe1-ed0d7fdbaab1"/>
    <ds:schemaRef ds:uri="http://schemas.microsoft.com/office/2006/documentManagement/types"/>
    <ds:schemaRef ds:uri="http://schemas.openxmlformats.org/package/2006/metadata/core-properties"/>
    <ds:schemaRef ds:uri="1467071a-3d3c-42ad-ba58-86b0d831ec9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5A6B265-6EF4-4841-9836-265BB9320D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1114</Words>
  <Application>Microsoft Office PowerPoint</Application>
  <PresentationFormat>Diavoorstelling (4:3)</PresentationFormat>
  <Paragraphs>306</Paragraphs>
  <Slides>35</Slides>
  <Notes>28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5</vt:i4>
      </vt:variant>
      <vt:variant>
        <vt:lpstr>Diatitels</vt:lpstr>
      </vt:variant>
      <vt:variant>
        <vt:i4>35</vt:i4>
      </vt:variant>
    </vt:vector>
  </HeadingPairs>
  <TitlesOfParts>
    <vt:vector size="46" baseType="lpstr">
      <vt:lpstr>Aptos</vt:lpstr>
      <vt:lpstr>Arial</vt:lpstr>
      <vt:lpstr>Calibri</vt:lpstr>
      <vt:lpstr>Symbol</vt:lpstr>
      <vt:lpstr>Verdana</vt:lpstr>
      <vt:lpstr>Wingdings</vt:lpstr>
      <vt:lpstr>Aangepast ontwerp</vt:lpstr>
      <vt:lpstr>1_Aangepast ontwerp</vt:lpstr>
      <vt:lpstr>2_Aangepast ontwerp</vt:lpstr>
      <vt:lpstr>1_Standaardontwerp</vt:lpstr>
      <vt:lpstr>18067 RIJK - Sjabloon 16x9 Mosgroen</vt:lpstr>
      <vt:lpstr> Kenniskring GOAB  Regio Zuid  </vt:lpstr>
      <vt:lpstr>Agenda</vt:lpstr>
      <vt:lpstr>1. Welkom</vt:lpstr>
      <vt:lpstr>2.  LEA en resultaatafspraken</vt:lpstr>
      <vt:lpstr>Landelijk rapport LEA/vve &amp; Resultaatafspraken vroegschoolse educatie</vt:lpstr>
      <vt:lpstr>Waar gaan we het over hebben?</vt:lpstr>
      <vt:lpstr>Overleg</vt:lpstr>
      <vt:lpstr>Afspraken en doelen</vt:lpstr>
      <vt:lpstr>Conclusies</vt:lpstr>
      <vt:lpstr>Vragen? Opmerkingen? Suggesties?</vt:lpstr>
      <vt:lpstr>Doelgroepdefinitie</vt:lpstr>
      <vt:lpstr>Toeleiding: overleg &amp; afspraken</vt:lpstr>
      <vt:lpstr>Doorgaande lijn: overleg &amp; afspraken</vt:lpstr>
      <vt:lpstr>Aanbod voorschoolse educatie</vt:lpstr>
      <vt:lpstr>Bereik voorschoolse educatie</vt:lpstr>
      <vt:lpstr>Conclusies</vt:lpstr>
      <vt:lpstr>Vragen? Opmerkingen? Suggesties?</vt:lpstr>
      <vt:lpstr>Resultaatafspraken vroegschoolse educatie</vt:lpstr>
      <vt:lpstr>Wat hebben we gedaan?</vt:lpstr>
      <vt:lpstr>Stand van zaken  Effect is onvoldoende duidelijk, gesprek wordt wel gevoerd</vt:lpstr>
      <vt:lpstr>Succesfactoren en belemmeringen  =  FACTOREN</vt:lpstr>
      <vt:lpstr>Conclusies en aanbevelingen</vt:lpstr>
      <vt:lpstr>Vragen? Opmerkingen? Suggesties?</vt:lpstr>
      <vt:lpstr>3. Nieuws GOAB</vt:lpstr>
      <vt:lpstr>3. Nieuws GOAB</vt:lpstr>
      <vt:lpstr>3. Nieuws GOAB</vt:lpstr>
      <vt:lpstr>4. Nieuwkomersonderwijs</vt:lpstr>
      <vt:lpstr>Website GOAB.eu</vt:lpstr>
      <vt:lpstr>Links</vt:lpstr>
      <vt:lpstr>Wet tijdelijke nieuwkomersvoorzieningen in het onderwijs okt 23 (5 jaar)</vt:lpstr>
      <vt:lpstr>en</vt:lpstr>
      <vt:lpstr>Noodsituatie</vt:lpstr>
      <vt:lpstr>Financiën </vt:lpstr>
      <vt:lpstr>5. Vragen</vt:lpstr>
      <vt:lpstr>Tot slot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Kenniskring GOAB  regio Midden</dc:title>
  <dc:creator/>
  <cp:lastModifiedBy/>
  <cp:revision>1</cp:revision>
  <dcterms:created xsi:type="dcterms:W3CDTF">2018-03-12T08:46:11Z</dcterms:created>
  <dcterms:modified xsi:type="dcterms:W3CDTF">2024-07-08T10:42:05Z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0x010100C957A95EC3F19145ABA781033755CCFD</vt:lpwstr>
  </property>
  <property fmtid="{D5CDD505-2E9C-101B-9397-08002B2CF9AE}" pid="3" name="Order">
    <vt:r8>14403800</vt:r8>
  </property>
  <property fmtid="{D5CDD505-2E9C-101B-9397-08002B2CF9AE}" pid="4" name="MediaServiceImageTags">
    <vt:lpwstr/>
  </property>
</Properties>
</file>