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  <p:sldMasterId id="2147483712" r:id="rId7"/>
  </p:sldMasterIdLst>
  <p:notesMasterIdLst>
    <p:notesMasterId r:id="rId33"/>
  </p:notesMasterIdLst>
  <p:handoutMasterIdLst>
    <p:handoutMasterId r:id="rId34"/>
  </p:handoutMasterIdLst>
  <p:sldIdLst>
    <p:sldId id="472" r:id="rId8"/>
    <p:sldId id="482" r:id="rId9"/>
    <p:sldId id="470" r:id="rId10"/>
    <p:sldId id="498" r:id="rId11"/>
    <p:sldId id="510" r:id="rId12"/>
    <p:sldId id="539" r:id="rId13"/>
    <p:sldId id="495" r:id="rId14"/>
    <p:sldId id="518" r:id="rId15"/>
    <p:sldId id="493" r:id="rId16"/>
    <p:sldId id="532" r:id="rId17"/>
    <p:sldId id="534" r:id="rId18"/>
    <p:sldId id="522" r:id="rId19"/>
    <p:sldId id="500" r:id="rId20"/>
    <p:sldId id="523" r:id="rId21"/>
    <p:sldId id="537" r:id="rId22"/>
    <p:sldId id="538" r:id="rId23"/>
    <p:sldId id="541" r:id="rId24"/>
    <p:sldId id="540" r:id="rId25"/>
    <p:sldId id="524" r:id="rId26"/>
    <p:sldId id="528" r:id="rId27"/>
    <p:sldId id="526" r:id="rId28"/>
    <p:sldId id="535" r:id="rId29"/>
    <p:sldId id="527" r:id="rId30"/>
    <p:sldId id="536" r:id="rId31"/>
    <p:sldId id="478" r:id="rId32"/>
  </p:sldIdLst>
  <p:sldSz cx="9144000" cy="6858000" type="screen4x3"/>
  <p:notesSz cx="6670675" cy="99298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eur" initials="A" userId="Author" providerId="AD"/>
  <p188:author id="{20D0D0F3-CDA0-8B0A-5EE6-6C3BE7586B3C}" name="Marco Zuidam" initials="MZ" userId="S::MZuidam@oberon.eu::7447a7f0-4fcf-4472-aa39-65c0b6d3c6f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eur" initials="A" lastIdx="1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E60038"/>
    <a:srgbClr val="F00038"/>
    <a:srgbClr val="DC0038"/>
    <a:srgbClr val="D20038"/>
    <a:srgbClr val="E09C17"/>
    <a:srgbClr val="B6C930"/>
    <a:srgbClr val="6CB7CB"/>
    <a:srgbClr val="C30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FA4757-688D-49D4-B690-2171B6DDA9E1}" v="9" dt="2026-06-23T11:16:57.7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Stijl, thema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68946" autoAdjust="0"/>
  </p:normalViewPr>
  <p:slideViewPr>
    <p:cSldViewPr>
      <p:cViewPr varScale="1">
        <p:scale>
          <a:sx n="51" d="100"/>
          <a:sy n="51" d="100"/>
        </p:scale>
        <p:origin x="1688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3128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ableStyles" Target="tableStyles.xml"/><Relationship Id="rId21" Type="http://schemas.openxmlformats.org/officeDocument/2006/relationships/slide" Target="slides/slide14.xml"/><Relationship Id="rId34" Type="http://schemas.openxmlformats.org/officeDocument/2006/relationships/handoutMaster" Target="handoutMasters/handoutMaster1.xml"/><Relationship Id="rId42" Type="http://schemas.microsoft.com/office/2018/10/relationships/authors" Target="author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commentAuthors" Target="commentAuthors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Zuidam" userId="7447a7f0-4fcf-4472-aa39-65c0b6d3c6f0" providerId="ADAL" clId="{CF31F5D8-04C6-4EF1-8EFE-6CB2D507A965}"/>
    <pc:docChg chg="undo custSel addSld modSld sldOrd">
      <pc:chgData name="Marco Zuidam" userId="7447a7f0-4fcf-4472-aa39-65c0b6d3c6f0" providerId="ADAL" clId="{CF31F5D8-04C6-4EF1-8EFE-6CB2D507A965}" dt="2026-06-23T11:18:06.047" v="480" actId="6549"/>
      <pc:docMkLst>
        <pc:docMk/>
      </pc:docMkLst>
      <pc:sldChg chg="modSp mod">
        <pc:chgData name="Marco Zuidam" userId="7447a7f0-4fcf-4472-aa39-65c0b6d3c6f0" providerId="ADAL" clId="{CF31F5D8-04C6-4EF1-8EFE-6CB2D507A965}" dt="2026-06-23T11:01:51.918" v="310" actId="20577"/>
        <pc:sldMkLst>
          <pc:docMk/>
          <pc:sldMk cId="2786356866" sldId="472"/>
        </pc:sldMkLst>
        <pc:spChg chg="mod">
          <ac:chgData name="Marco Zuidam" userId="7447a7f0-4fcf-4472-aa39-65c0b6d3c6f0" providerId="ADAL" clId="{CF31F5D8-04C6-4EF1-8EFE-6CB2D507A965}" dt="2026-06-23T11:01:51.918" v="310" actId="20577"/>
          <ac:spMkLst>
            <pc:docMk/>
            <pc:sldMk cId="2786356866" sldId="472"/>
            <ac:spMk id="2" creationId="{00000000-0000-0000-0000-000000000000}"/>
          </ac:spMkLst>
        </pc:spChg>
        <pc:spChg chg="mod">
          <ac:chgData name="Marco Zuidam" userId="7447a7f0-4fcf-4472-aa39-65c0b6d3c6f0" providerId="ADAL" clId="{CF31F5D8-04C6-4EF1-8EFE-6CB2D507A965}" dt="2026-06-23T07:27:36.011" v="307" actId="1076"/>
          <ac:spMkLst>
            <pc:docMk/>
            <pc:sldMk cId="2786356866" sldId="472"/>
            <ac:spMk id="3" creationId="{00000000-0000-0000-0000-000000000000}"/>
          </ac:spMkLst>
        </pc:spChg>
        <pc:spChg chg="mod">
          <ac:chgData name="Marco Zuidam" userId="7447a7f0-4fcf-4472-aa39-65c0b6d3c6f0" providerId="ADAL" clId="{CF31F5D8-04C6-4EF1-8EFE-6CB2D507A965}" dt="2026-06-22T13:41:29.785" v="60" actId="6549"/>
          <ac:spMkLst>
            <pc:docMk/>
            <pc:sldMk cId="2786356866" sldId="472"/>
            <ac:spMk id="5" creationId="{00000000-0000-0000-0000-000000000000}"/>
          </ac:spMkLst>
        </pc:spChg>
      </pc:sldChg>
      <pc:sldChg chg="modSp mod">
        <pc:chgData name="Marco Zuidam" userId="7447a7f0-4fcf-4472-aa39-65c0b6d3c6f0" providerId="ADAL" clId="{CF31F5D8-04C6-4EF1-8EFE-6CB2D507A965}" dt="2026-06-22T14:02:04.115" v="236" actId="20577"/>
        <pc:sldMkLst>
          <pc:docMk/>
          <pc:sldMk cId="4281249875" sldId="478"/>
        </pc:sldMkLst>
        <pc:spChg chg="mod">
          <ac:chgData name="Marco Zuidam" userId="7447a7f0-4fcf-4472-aa39-65c0b6d3c6f0" providerId="ADAL" clId="{CF31F5D8-04C6-4EF1-8EFE-6CB2D507A965}" dt="2026-06-22T14:02:04.115" v="236" actId="20577"/>
          <ac:spMkLst>
            <pc:docMk/>
            <pc:sldMk cId="4281249875" sldId="478"/>
            <ac:spMk id="3" creationId="{01E3BAC1-3C88-4880-831B-8ED51086C0F5}"/>
          </ac:spMkLst>
        </pc:spChg>
      </pc:sldChg>
      <pc:sldChg chg="modSp mod">
        <pc:chgData name="Marco Zuidam" userId="7447a7f0-4fcf-4472-aa39-65c0b6d3c6f0" providerId="ADAL" clId="{CF31F5D8-04C6-4EF1-8EFE-6CB2D507A965}" dt="2026-06-22T13:58:29.939" v="175" actId="20577"/>
        <pc:sldMkLst>
          <pc:docMk/>
          <pc:sldMk cId="2608403182" sldId="518"/>
        </pc:sldMkLst>
        <pc:spChg chg="mod">
          <ac:chgData name="Marco Zuidam" userId="7447a7f0-4fcf-4472-aa39-65c0b6d3c6f0" providerId="ADAL" clId="{CF31F5D8-04C6-4EF1-8EFE-6CB2D507A965}" dt="2026-06-22T13:58:29.939" v="175" actId="20577"/>
          <ac:spMkLst>
            <pc:docMk/>
            <pc:sldMk cId="2608403182" sldId="518"/>
            <ac:spMk id="3" creationId="{27BAFB0A-09F8-8F35-82EC-4BF7CAB3EB2F}"/>
          </ac:spMkLst>
        </pc:spChg>
      </pc:sldChg>
      <pc:sldChg chg="modSp mod">
        <pc:chgData name="Marco Zuidam" userId="7447a7f0-4fcf-4472-aa39-65c0b6d3c6f0" providerId="ADAL" clId="{CF31F5D8-04C6-4EF1-8EFE-6CB2D507A965}" dt="2026-06-23T11:15:52.126" v="368" actId="20577"/>
        <pc:sldMkLst>
          <pc:docMk/>
          <pc:sldMk cId="699629131" sldId="523"/>
        </pc:sldMkLst>
        <pc:spChg chg="mod">
          <ac:chgData name="Marco Zuidam" userId="7447a7f0-4fcf-4472-aa39-65c0b6d3c6f0" providerId="ADAL" clId="{CF31F5D8-04C6-4EF1-8EFE-6CB2D507A965}" dt="2026-06-23T11:15:52.126" v="368" actId="20577"/>
          <ac:spMkLst>
            <pc:docMk/>
            <pc:sldMk cId="699629131" sldId="523"/>
            <ac:spMk id="3" creationId="{A8E7B765-408F-D178-A80E-602DD53AAD97}"/>
          </ac:spMkLst>
        </pc:spChg>
      </pc:sldChg>
      <pc:sldChg chg="modSp mod">
        <pc:chgData name="Marco Zuidam" userId="7447a7f0-4fcf-4472-aa39-65c0b6d3c6f0" providerId="ADAL" clId="{CF31F5D8-04C6-4EF1-8EFE-6CB2D507A965}" dt="2026-06-23T11:18:06.047" v="480" actId="6549"/>
        <pc:sldMkLst>
          <pc:docMk/>
          <pc:sldMk cId="3191505002" sldId="524"/>
        </pc:sldMkLst>
        <pc:spChg chg="mod">
          <ac:chgData name="Marco Zuidam" userId="7447a7f0-4fcf-4472-aa39-65c0b6d3c6f0" providerId="ADAL" clId="{CF31F5D8-04C6-4EF1-8EFE-6CB2D507A965}" dt="2026-06-23T11:18:06.047" v="480" actId="6549"/>
          <ac:spMkLst>
            <pc:docMk/>
            <pc:sldMk cId="3191505002" sldId="524"/>
            <ac:spMk id="3" creationId="{775AF73C-9E23-826A-4255-DB5320A8AC4D}"/>
          </ac:spMkLst>
        </pc:spChg>
      </pc:sldChg>
      <pc:sldChg chg="modSp mod">
        <pc:chgData name="Marco Zuidam" userId="7447a7f0-4fcf-4472-aa39-65c0b6d3c6f0" providerId="ADAL" clId="{CF31F5D8-04C6-4EF1-8EFE-6CB2D507A965}" dt="2026-06-23T06:10:04.562" v="239" actId="6549"/>
        <pc:sldMkLst>
          <pc:docMk/>
          <pc:sldMk cId="176050636" sldId="526"/>
        </pc:sldMkLst>
        <pc:spChg chg="mod">
          <ac:chgData name="Marco Zuidam" userId="7447a7f0-4fcf-4472-aa39-65c0b6d3c6f0" providerId="ADAL" clId="{CF31F5D8-04C6-4EF1-8EFE-6CB2D507A965}" dt="2026-06-23T06:10:04.562" v="239" actId="6549"/>
          <ac:spMkLst>
            <pc:docMk/>
            <pc:sldMk cId="176050636" sldId="526"/>
            <ac:spMk id="3" creationId="{FC441FC7-9688-08E5-4375-F3CBA9398F79}"/>
          </ac:spMkLst>
        </pc:spChg>
      </pc:sldChg>
      <pc:sldChg chg="modSp mod">
        <pc:chgData name="Marco Zuidam" userId="7447a7f0-4fcf-4472-aa39-65c0b6d3c6f0" providerId="ADAL" clId="{CF31F5D8-04C6-4EF1-8EFE-6CB2D507A965}" dt="2026-06-22T13:44:52.952" v="63" actId="20577"/>
        <pc:sldMkLst>
          <pc:docMk/>
          <pc:sldMk cId="2440018103" sldId="537"/>
        </pc:sldMkLst>
        <pc:spChg chg="mod">
          <ac:chgData name="Marco Zuidam" userId="7447a7f0-4fcf-4472-aa39-65c0b6d3c6f0" providerId="ADAL" clId="{CF31F5D8-04C6-4EF1-8EFE-6CB2D507A965}" dt="2026-06-22T13:44:52.952" v="63" actId="20577"/>
          <ac:spMkLst>
            <pc:docMk/>
            <pc:sldMk cId="2440018103" sldId="537"/>
            <ac:spMk id="3" creationId="{CF70E504-C51E-79C7-EAE2-20B061825C3E}"/>
          </ac:spMkLst>
        </pc:spChg>
      </pc:sldChg>
      <pc:sldChg chg="modSp mod ord">
        <pc:chgData name="Marco Zuidam" userId="7447a7f0-4fcf-4472-aa39-65c0b6d3c6f0" providerId="ADAL" clId="{CF31F5D8-04C6-4EF1-8EFE-6CB2D507A965}" dt="2026-06-23T11:08:40.496" v="357" actId="6549"/>
        <pc:sldMkLst>
          <pc:docMk/>
          <pc:sldMk cId="3888081056" sldId="539"/>
        </pc:sldMkLst>
        <pc:spChg chg="mod">
          <ac:chgData name="Marco Zuidam" userId="7447a7f0-4fcf-4472-aa39-65c0b6d3c6f0" providerId="ADAL" clId="{CF31F5D8-04C6-4EF1-8EFE-6CB2D507A965}" dt="2026-06-23T11:08:40.496" v="357" actId="6549"/>
          <ac:spMkLst>
            <pc:docMk/>
            <pc:sldMk cId="3888081056" sldId="539"/>
            <ac:spMk id="2" creationId="{3500D496-57B2-E088-14C5-749BE5F47533}"/>
          </ac:spMkLst>
        </pc:spChg>
        <pc:spChg chg="mod">
          <ac:chgData name="Marco Zuidam" userId="7447a7f0-4fcf-4472-aa39-65c0b6d3c6f0" providerId="ADAL" clId="{CF31F5D8-04C6-4EF1-8EFE-6CB2D507A965}" dt="2026-06-23T06:19:14.572" v="288" actId="20577"/>
          <ac:spMkLst>
            <pc:docMk/>
            <pc:sldMk cId="3888081056" sldId="539"/>
            <ac:spMk id="3" creationId="{03148CC6-8890-A7C7-771C-61B121F151DE}"/>
          </ac:spMkLst>
        </pc:spChg>
      </pc:sldChg>
      <pc:sldChg chg="add">
        <pc:chgData name="Marco Zuidam" userId="7447a7f0-4fcf-4472-aa39-65c0b6d3c6f0" providerId="ADAL" clId="{CF31F5D8-04C6-4EF1-8EFE-6CB2D507A965}" dt="2026-06-23T06:16:57.099" v="276"/>
        <pc:sldMkLst>
          <pc:docMk/>
          <pc:sldMk cId="1463809077" sldId="540"/>
        </pc:sldMkLst>
      </pc:sldChg>
      <pc:sldChg chg="modSp add mod">
        <pc:chgData name="Marco Zuidam" userId="7447a7f0-4fcf-4472-aa39-65c0b6d3c6f0" providerId="ADAL" clId="{CF31F5D8-04C6-4EF1-8EFE-6CB2D507A965}" dt="2026-06-23T11:17:20.356" v="385" actId="20577"/>
        <pc:sldMkLst>
          <pc:docMk/>
          <pc:sldMk cId="827405635" sldId="541"/>
        </pc:sldMkLst>
        <pc:spChg chg="mod">
          <ac:chgData name="Marco Zuidam" userId="7447a7f0-4fcf-4472-aa39-65c0b6d3c6f0" providerId="ADAL" clId="{CF31F5D8-04C6-4EF1-8EFE-6CB2D507A965}" dt="2026-06-23T11:17:20.356" v="385" actId="20577"/>
          <ac:spMkLst>
            <pc:docMk/>
            <pc:sldMk cId="827405635" sldId="541"/>
            <ac:spMk id="3" creationId="{13158D04-A57B-F322-D577-441F90565DB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90626" cy="496491"/>
          </a:xfrm>
          <a:prstGeom prst="rect">
            <a:avLst/>
          </a:prstGeom>
        </p:spPr>
        <p:txBody>
          <a:bodyPr vert="horz" lIns="91402" tIns="45701" rIns="91402" bIns="45701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8507" y="2"/>
            <a:ext cx="2890626" cy="496491"/>
          </a:xfrm>
          <a:prstGeom prst="rect">
            <a:avLst/>
          </a:prstGeom>
        </p:spPr>
        <p:txBody>
          <a:bodyPr vert="horz" lIns="91402" tIns="45701" rIns="91402" bIns="45701" rtlCol="0"/>
          <a:lstStyle>
            <a:lvl1pPr algn="r">
              <a:defRPr sz="1200"/>
            </a:lvl1pPr>
          </a:lstStyle>
          <a:p>
            <a:fld id="{8F0E7337-30A0-40FD-83DB-14D720A00201}" type="datetimeFigureOut">
              <a:rPr lang="nl-NL" smtClean="0"/>
              <a:pPr/>
              <a:t>23-6-2026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31601"/>
            <a:ext cx="2890626" cy="496491"/>
          </a:xfrm>
          <a:prstGeom prst="rect">
            <a:avLst/>
          </a:prstGeom>
        </p:spPr>
        <p:txBody>
          <a:bodyPr vert="horz" lIns="91402" tIns="45701" rIns="91402" bIns="45701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8507" y="9431601"/>
            <a:ext cx="2890626" cy="496491"/>
          </a:xfrm>
          <a:prstGeom prst="rect">
            <a:avLst/>
          </a:prstGeom>
        </p:spPr>
        <p:txBody>
          <a:bodyPr vert="horz" lIns="91402" tIns="45701" rIns="91402" bIns="45701" rtlCol="0" anchor="b"/>
          <a:lstStyle>
            <a:lvl1pPr algn="r">
              <a:defRPr sz="1200"/>
            </a:lvl1pPr>
          </a:lstStyle>
          <a:p>
            <a:fld id="{F9CEAF4C-C301-4D37-A231-F5DA0E1F4D9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2545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90626" cy="496491"/>
          </a:xfrm>
          <a:prstGeom prst="rect">
            <a:avLst/>
          </a:prstGeom>
        </p:spPr>
        <p:txBody>
          <a:bodyPr vert="horz" lIns="91402" tIns="45701" rIns="91402" bIns="45701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8507" y="2"/>
            <a:ext cx="2890626" cy="496491"/>
          </a:xfrm>
          <a:prstGeom prst="rect">
            <a:avLst/>
          </a:prstGeom>
        </p:spPr>
        <p:txBody>
          <a:bodyPr vert="horz" lIns="91402" tIns="45701" rIns="91402" bIns="45701" rtlCol="0"/>
          <a:lstStyle>
            <a:lvl1pPr algn="r">
              <a:defRPr sz="1200"/>
            </a:lvl1pPr>
          </a:lstStyle>
          <a:p>
            <a:fld id="{BF9AE5E5-352E-438A-8CFC-4858913546C3}" type="datetimeFigureOut">
              <a:rPr lang="nl-NL" smtClean="0"/>
              <a:pPr/>
              <a:t>23-6-2026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2" tIns="45701" rIns="91402" bIns="45701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7068" y="4716666"/>
            <a:ext cx="5336540" cy="4468416"/>
          </a:xfrm>
          <a:prstGeom prst="rect">
            <a:avLst/>
          </a:prstGeom>
        </p:spPr>
        <p:txBody>
          <a:bodyPr vert="horz" lIns="91402" tIns="45701" rIns="91402" bIns="45701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1601"/>
            <a:ext cx="2890626" cy="496491"/>
          </a:xfrm>
          <a:prstGeom prst="rect">
            <a:avLst/>
          </a:prstGeom>
        </p:spPr>
        <p:txBody>
          <a:bodyPr vert="horz" lIns="91402" tIns="45701" rIns="91402" bIns="45701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8507" y="9431601"/>
            <a:ext cx="2890626" cy="496491"/>
          </a:xfrm>
          <a:prstGeom prst="rect">
            <a:avLst/>
          </a:prstGeom>
        </p:spPr>
        <p:txBody>
          <a:bodyPr vert="horz" lIns="91402" tIns="45701" rIns="91402" bIns="45701" rtlCol="0" anchor="b"/>
          <a:lstStyle>
            <a:lvl1pPr algn="r">
              <a:defRPr sz="1200"/>
            </a:lvl1pPr>
          </a:lstStyle>
          <a:p>
            <a:fld id="{4213B8BC-D8C5-4B33-B5A5-D5EC5D9981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68909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450E0-2EB1-4FC8-5E5D-70516FC4F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67CA31F-F7E2-14BE-AA39-AABFEE92A2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26487FE-2447-B394-6C63-763BE85595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4C1C9D0-4DCD-38DA-108B-A1C711233F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5630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D8122-5419-FD01-7595-2950F6C6A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B8A7374-EBDA-86D3-B3AD-6298F0BF6C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7C31E76-49B1-9783-02FC-27A8B12309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7ECC2B9-4E4F-EB96-997A-FB6D663B27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5910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495FF-55A5-CD75-EC28-0B5FBB63D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836086C-1E01-8DEA-BF6A-16C7574554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259E3E1-8E3D-7AB3-E8C6-B25B63DD38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2D5A9E1-3CB5-E36E-D2A5-39C691B1E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59832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43315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0A446-A084-0C1C-2422-4F9F9CEC0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BD31E4B-0F78-C335-4822-66B9D3C883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B4A54BD-7E60-95AD-12E6-11A866A0A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2F3A9D7-0094-0A12-F1AA-BA088D212A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05519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C48C6-DCA4-32F6-1AED-8AED9F946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3C37FB1-F9B6-A159-2ADC-BA3CD06E76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539D9AF-9EA8-764D-7D04-24CA6F8444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949701-A922-9DF6-7B7F-26D7A731E0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3314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A93C9-4B5D-2627-5D69-FC9E7A76D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FC00C23-B670-7D8B-FB04-57A295CD26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42EED566-D011-D235-9E71-B8FDC002DE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C6E8638-4122-D1EA-918A-D5621743D5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6412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4A966-34F2-7F96-2E77-5EC336F91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DD09257-FC22-5C39-3D11-59116E1819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E12040F-7493-DE49-A14E-64ABD172B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4FE5CEF-E324-1D49-2FBF-CAC8099D92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8197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07E3A-7F73-97E3-B4BB-E5F969CE2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E7B7F71-41D3-CDA3-6C7A-BD644071F2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2826102-0EE4-889D-DD9C-5C03CA0093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496FEF4-B37A-7483-891B-C1FF6B8089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69990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257F8-2C97-E9EF-A921-A25B56E5C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E7CBC28-F76B-9894-CE2F-189E8F8BE2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D2E719E-0F68-5673-5C6B-F21C55422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7E91F41-D0E9-4985-EDEC-A79AD61582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9026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69224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94F2F-A0F9-4F15-02C3-BC01E6081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F51FEA1-FBEC-622A-FA84-4231F12D5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B8B6F49-E265-770C-37DC-1F420276A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38E37F-C161-AA8A-8062-A2518269FE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8952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19B66-C9BA-AF06-BF67-5EDA7EBEE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E6804BD-71C3-9939-FE44-0CDD600751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F51F43C-AEE5-8D11-84AB-B1CC02342A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FF147B2-F8A9-C082-5F09-4D4D3D57AD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3719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2554A-ACF0-560C-DC17-08239E603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59670C8-8B6F-E619-5D67-FF3DAB6BC1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6B6EA89-DC0E-81BA-A120-01191CFDDA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80FF1A2-5A33-2BEF-6674-C972AF1544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4132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51EC9-59FD-6FC1-3390-981A6FE3D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257CD3A-F935-D6CC-5042-B2155E5858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3553BCC-701E-B9E3-EB51-FD224E4A5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86808EC-C9EF-4105-58F1-1AA0F99F49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73249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38934-9AAB-54F6-73E0-0698F4248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3D41F6A-B1F2-AB6C-0D8D-9BBA166A8D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BF5DA06-0BB0-D227-65D2-E686B4AE6B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E28146B-EB8D-4225-6B79-C39A4AFF5B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31018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198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1800" dirty="0">
              <a:effectLst/>
              <a:latin typeface="Arial" panose="020B0604020202020204" pitchFamily="34" charset="0"/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1228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45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652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9D9A1-0AFD-5B0F-EE34-3110D2613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5343BDA-3420-8885-2EE4-7DA180D81E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ECB3B40-71F6-464C-21A3-45A918DB1F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2B4B2A4-B262-2BF0-DFDC-7188601DE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0075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3699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6D228-96DB-B3E9-3A60-DFF8BAB9A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E40446A-84B8-66D0-F03C-A519D4E4EE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82075ED-DD4D-8D41-01AF-A85ECC6E66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0960629-C9C5-F031-6A75-7803679C16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4365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13B8BC-D8C5-4B33-B5A5-D5EC5D998100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509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179512" y="6237312"/>
            <a:ext cx="2232025" cy="36004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Datum</a:t>
            </a:r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6156176" y="6021288"/>
            <a:ext cx="2592388" cy="83671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Naam</a:t>
            </a:r>
          </a:p>
          <a:p>
            <a:r>
              <a:rPr lang="nl-NL" dirty="0"/>
              <a:t>Contactgegevens</a:t>
            </a:r>
          </a:p>
        </p:txBody>
      </p:sp>
    </p:spTree>
    <p:extLst>
      <p:ext uri="{BB962C8B-B14F-4D97-AF65-F5344CB8AC3E}">
        <p14:creationId xmlns:p14="http://schemas.microsoft.com/office/powerpoint/2010/main" val="360352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67544" y="6005053"/>
            <a:ext cx="2133600" cy="365125"/>
          </a:xfrm>
          <a:prstGeom prst="rect">
            <a:avLst/>
          </a:prstGeom>
        </p:spPr>
        <p:txBody>
          <a:bodyPr/>
          <a:lstStyle/>
          <a:p>
            <a:fld id="{236AC199-9482-441B-B9EC-5B9D494825EE}" type="datetimeFigureOut">
              <a:rPr lang="nl-NL" smtClean="0"/>
              <a:pPr/>
              <a:t>23-6-2026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489698" y="5545774"/>
            <a:ext cx="360040" cy="864096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790328" y="5764181"/>
            <a:ext cx="1773560" cy="846869"/>
          </a:xfrm>
          <a:prstGeom prst="rect">
            <a:avLst/>
          </a:prstGeom>
        </p:spPr>
        <p:txBody>
          <a:bodyPr/>
          <a:lstStyle/>
          <a:p>
            <a:fld id="{5FF7CC98-7642-4BCD-A3C1-C8256B60A87D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885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467544" y="6005053"/>
            <a:ext cx="2133600" cy="365125"/>
          </a:xfrm>
          <a:prstGeom prst="rect">
            <a:avLst/>
          </a:prstGeom>
        </p:spPr>
        <p:txBody>
          <a:bodyPr/>
          <a:lstStyle/>
          <a:p>
            <a:fld id="{236AC199-9482-441B-B9EC-5B9D494825EE}" type="datetimeFigureOut">
              <a:rPr lang="nl-NL" smtClean="0"/>
              <a:pPr/>
              <a:t>23-6-2026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489698" y="5545774"/>
            <a:ext cx="360040" cy="864096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1790328" y="5764181"/>
            <a:ext cx="1773560" cy="846869"/>
          </a:xfrm>
          <a:prstGeom prst="rect">
            <a:avLst/>
          </a:prstGeom>
        </p:spPr>
        <p:txBody>
          <a:bodyPr/>
          <a:lstStyle/>
          <a:p>
            <a:fld id="{5FF7CC98-7642-4BCD-A3C1-C8256B60A87D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4292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467544" y="6005053"/>
            <a:ext cx="2133600" cy="365125"/>
          </a:xfrm>
          <a:prstGeom prst="rect">
            <a:avLst/>
          </a:prstGeom>
        </p:spPr>
        <p:txBody>
          <a:bodyPr/>
          <a:lstStyle/>
          <a:p>
            <a:fld id="{236AC199-9482-441B-B9EC-5B9D494825EE}" type="datetimeFigureOut">
              <a:rPr lang="nl-NL" smtClean="0"/>
              <a:pPr/>
              <a:t>23-6-2026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4489698" y="5545774"/>
            <a:ext cx="360040" cy="864096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1790328" y="5764181"/>
            <a:ext cx="1773560" cy="846869"/>
          </a:xfrm>
          <a:prstGeom prst="rect">
            <a:avLst/>
          </a:prstGeom>
        </p:spPr>
        <p:txBody>
          <a:bodyPr/>
          <a:lstStyle/>
          <a:p>
            <a:fld id="{5FF7CC98-7642-4BCD-A3C1-C8256B60A87D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7216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>
            <a:extLst>
              <a:ext uri="{FF2B5EF4-FFF2-40B4-BE49-F238E27FC236}">
                <a16:creationId xmlns:a16="http://schemas.microsoft.com/office/drawing/2014/main" id="{1E5AA0C0-1209-4D17-AD58-048A67D18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046F9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shpTekst">
            <a:extLst>
              <a:ext uri="{FF2B5EF4-FFF2-40B4-BE49-F238E27FC236}">
                <a16:creationId xmlns:a16="http://schemas.microsoft.com/office/drawing/2014/main" id="{13EC1DD0-0613-4470-970C-689CE0394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"/>
            <a:ext cx="9144000" cy="1071563"/>
          </a:xfrm>
          <a:prstGeom prst="rect">
            <a:avLst/>
          </a:prstGeom>
          <a:solidFill>
            <a:srgbClr val="046F9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6" name="shpDatum" descr="RO__vervolgpagina~LPPT.png">
            <a:extLst>
              <a:ext uri="{FF2B5EF4-FFF2-40B4-BE49-F238E27FC236}">
                <a16:creationId xmlns:a16="http://schemas.microsoft.com/office/drawing/2014/main" id="{E9AD85A8-9C10-467C-A2A9-83CCC9EAD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1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950" spc="-45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34541" indent="-134541">
              <a:buFont typeface="Arial" pitchFamily="34" charset="0"/>
              <a:buChar char="•"/>
              <a:defRPr sz="135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297000" indent="-189000">
              <a:buFontTx/>
              <a:buBlip>
                <a:blip r:embed="rId3"/>
              </a:buBlip>
              <a:defRPr sz="135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404813" indent="-108000">
              <a:buSzPct val="100000"/>
              <a:buFontTx/>
              <a:buBlip>
                <a:blip r:embed="rId4"/>
              </a:buBlip>
              <a:defRPr sz="135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35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7" name="shpTitel">
            <a:extLst>
              <a:ext uri="{FF2B5EF4-FFF2-40B4-BE49-F238E27FC236}">
                <a16:creationId xmlns:a16="http://schemas.microsoft.com/office/drawing/2014/main" id="{514B5461-7E65-4DE5-A516-29C1EB37E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shpKleurvlakBoven">
            <a:extLst>
              <a:ext uri="{FF2B5EF4-FFF2-40B4-BE49-F238E27FC236}">
                <a16:creationId xmlns:a16="http://schemas.microsoft.com/office/drawing/2014/main" id="{08B93A9F-FEB6-44B4-8743-A9A038830F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shpBeeldmerk">
            <a:extLst>
              <a:ext uri="{FF2B5EF4-FFF2-40B4-BE49-F238E27FC236}">
                <a16:creationId xmlns:a16="http://schemas.microsoft.com/office/drawing/2014/main" id="{B920C51B-4AA3-4E5A-9527-43157682CC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C74A2-F552-40BD-9D5B-1E170502E24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89559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179512" y="6237312"/>
            <a:ext cx="2232025" cy="36004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Datum</a:t>
            </a:r>
          </a:p>
        </p:txBody>
      </p:sp>
      <p:sp>
        <p:nvSpPr>
          <p:cNvPr id="8" name="Tijdelijke aanduiding voor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6156176" y="6093296"/>
            <a:ext cx="2592388" cy="648271"/>
          </a:xfrm>
        </p:spPr>
        <p:txBody>
          <a:bodyPr/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Naam</a:t>
            </a:r>
          </a:p>
          <a:p>
            <a:r>
              <a:rPr lang="nl-NL" dirty="0"/>
              <a:t>Contactgegevens</a:t>
            </a:r>
          </a:p>
        </p:txBody>
      </p:sp>
    </p:spTree>
    <p:extLst>
      <p:ext uri="{BB962C8B-B14F-4D97-AF65-F5344CB8AC3E}">
        <p14:creationId xmlns:p14="http://schemas.microsoft.com/office/powerpoint/2010/main" val="305369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6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179512" y="6237312"/>
            <a:ext cx="2232025" cy="36004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Datum</a:t>
            </a:r>
          </a:p>
        </p:txBody>
      </p:sp>
      <p:sp>
        <p:nvSpPr>
          <p:cNvPr id="7" name="Tijdelijke aanduiding voor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6156176" y="6093296"/>
            <a:ext cx="2592388" cy="648271"/>
          </a:xfrm>
        </p:spPr>
        <p:txBody>
          <a:bodyPr/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Naam</a:t>
            </a:r>
          </a:p>
          <a:p>
            <a:r>
              <a:rPr lang="nl-NL" dirty="0"/>
              <a:t>Contactgegevens</a:t>
            </a:r>
          </a:p>
        </p:txBody>
      </p:sp>
    </p:spTree>
    <p:extLst>
      <p:ext uri="{BB962C8B-B14F-4D97-AF65-F5344CB8AC3E}">
        <p14:creationId xmlns:p14="http://schemas.microsoft.com/office/powerpoint/2010/main" val="308787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1619672" y="6166306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7" name="Tekstvak 6"/>
          <p:cNvSpPr txBox="1"/>
          <p:nvPr userDrawn="1"/>
        </p:nvSpPr>
        <p:spPr>
          <a:xfrm>
            <a:off x="395536" y="630932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1"/>
                </a:solidFill>
              </a:rPr>
              <a:t>www.goab.eu</a:t>
            </a:r>
          </a:p>
        </p:txBody>
      </p:sp>
    </p:spTree>
    <p:extLst>
      <p:ext uri="{BB962C8B-B14F-4D97-AF65-F5344CB8AC3E}">
        <p14:creationId xmlns:p14="http://schemas.microsoft.com/office/powerpoint/2010/main" val="377016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78ECC-C7B1-4575-A671-6FDC86F479BC}" type="datetimeFigureOut">
              <a:rPr lang="nl-NL" smtClean="0"/>
              <a:pPr/>
              <a:t>23-6-2026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07496F-C5C7-42CF-A1A0-C62DBFA76FE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440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78ECC-C7B1-4575-A671-6FDC86F479BC}" type="datetimeFigureOut">
              <a:rPr lang="nl-NL" smtClean="0"/>
              <a:pPr/>
              <a:t>23-6-2026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07496F-C5C7-42CF-A1A0-C62DBFA76FE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762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78ECC-C7B1-4575-A671-6FDC86F479BC}" type="datetimeFigureOut">
              <a:rPr lang="nl-NL" smtClean="0"/>
              <a:pPr/>
              <a:t>23-6-2026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07496F-C5C7-42CF-A1A0-C62DBFA76FE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611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78ECC-C7B1-4575-A671-6FDC86F479BC}" type="datetimeFigureOut">
              <a:rPr lang="nl-NL" smtClean="0"/>
              <a:pPr/>
              <a:t>23-6-2026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07496F-C5C7-42CF-A1A0-C62DBFA76FE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29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67544" y="6005053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489698" y="5545774"/>
            <a:ext cx="360040" cy="864096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790328" y="5764181"/>
            <a:ext cx="1773560" cy="846869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376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5" b="67802"/>
          <a:stretch/>
        </p:blipFill>
        <p:spPr>
          <a:xfrm>
            <a:off x="0" y="-243408"/>
            <a:ext cx="9144000" cy="1944216"/>
          </a:xfrm>
          <a:prstGeom prst="rect">
            <a:avLst/>
          </a:prstGeom>
        </p:spPr>
      </p:pic>
      <p:sp>
        <p:nvSpPr>
          <p:cNvPr id="8" name="Rond enkele hoek rechthoek 7"/>
          <p:cNvSpPr/>
          <p:nvPr/>
        </p:nvSpPr>
        <p:spPr>
          <a:xfrm>
            <a:off x="0" y="6021288"/>
            <a:ext cx="9144000" cy="836712"/>
          </a:xfrm>
          <a:prstGeom prst="round1Rect">
            <a:avLst>
              <a:gd name="adj" fmla="val 50000"/>
            </a:avLst>
          </a:prstGeom>
          <a:solidFill>
            <a:srgbClr val="6CB7CB"/>
          </a:solidFill>
          <a:ln>
            <a:solidFill>
              <a:srgbClr val="6CB7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76195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hier om een titel te maken.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2996952"/>
            <a:ext cx="8229600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dirty="0"/>
              <a:t> 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82960"/>
            <a:ext cx="2715949" cy="90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57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E6003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nd enkele hoek rechthoek 10"/>
          <p:cNvSpPr/>
          <p:nvPr userDrawn="1"/>
        </p:nvSpPr>
        <p:spPr>
          <a:xfrm>
            <a:off x="0" y="6021287"/>
            <a:ext cx="9144000" cy="836712"/>
          </a:xfrm>
          <a:prstGeom prst="round1Rect">
            <a:avLst>
              <a:gd name="adj" fmla="val 50000"/>
            </a:avLst>
          </a:prstGeom>
          <a:solidFill>
            <a:srgbClr val="6CB7CB"/>
          </a:solidFill>
          <a:ln>
            <a:solidFill>
              <a:srgbClr val="6CB7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hier om een titel te maken.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619672" y="625708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dirty="0"/>
              <a:t> </a:t>
            </a: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5" y="6105013"/>
            <a:ext cx="2000261" cy="669261"/>
          </a:xfrm>
          <a:prstGeom prst="rect">
            <a:avLst/>
          </a:prstGeom>
        </p:spPr>
      </p:pic>
      <p:sp>
        <p:nvSpPr>
          <p:cNvPr id="9" name="Tekstvak 8"/>
          <p:cNvSpPr txBox="1"/>
          <p:nvPr userDrawn="1"/>
        </p:nvSpPr>
        <p:spPr>
          <a:xfrm>
            <a:off x="395536" y="630932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1"/>
                </a:solidFill>
              </a:rPr>
              <a:t>www.goab.eu</a:t>
            </a:r>
          </a:p>
        </p:txBody>
      </p:sp>
    </p:spTree>
    <p:extLst>
      <p:ext uri="{BB962C8B-B14F-4D97-AF65-F5344CB8AC3E}">
        <p14:creationId xmlns:p14="http://schemas.microsoft.com/office/powerpoint/2010/main" val="405551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8" r:id="rId4"/>
    <p:sldLayoutId id="2147483679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E6003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6CB7C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C3003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E09C17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B6C93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nd enkele hoek rechthoek 10"/>
          <p:cNvSpPr/>
          <p:nvPr userDrawn="1"/>
        </p:nvSpPr>
        <p:spPr>
          <a:xfrm>
            <a:off x="0" y="5589240"/>
            <a:ext cx="9144000" cy="1268760"/>
          </a:xfrm>
          <a:prstGeom prst="round1Rect">
            <a:avLst>
              <a:gd name="adj" fmla="val 50000"/>
            </a:avLst>
          </a:prstGeom>
          <a:solidFill>
            <a:srgbClr val="6CB7CB"/>
          </a:solidFill>
          <a:ln>
            <a:solidFill>
              <a:srgbClr val="6CB7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17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ekstvak 7"/>
          <p:cNvSpPr txBox="1"/>
          <p:nvPr userDrawn="1"/>
        </p:nvSpPr>
        <p:spPr>
          <a:xfrm>
            <a:off x="2555776" y="5761955"/>
            <a:ext cx="6206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</a:rPr>
              <a:t>een</a:t>
            </a:r>
          </a:p>
          <a:p>
            <a:r>
              <a:rPr lang="nl-NL" sz="1600" dirty="0">
                <a:solidFill>
                  <a:schemeClr val="bg1"/>
                </a:solidFill>
              </a:rPr>
              <a:t>samenwerking</a:t>
            </a:r>
          </a:p>
          <a:p>
            <a:r>
              <a:rPr lang="nl-NL" sz="1600" dirty="0">
                <a:solidFill>
                  <a:schemeClr val="bg1"/>
                </a:solidFill>
              </a:rPr>
              <a:t>van:</a:t>
            </a:r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862360"/>
            <a:ext cx="1944216" cy="650509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5731562"/>
            <a:ext cx="1075456" cy="947381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048312"/>
            <a:ext cx="1227509" cy="45813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542" y="5862360"/>
            <a:ext cx="2030194" cy="55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24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0" r:id="rId3"/>
    <p:sldLayoutId id="2147483691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E6003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hpVoettekst">
            <a:extLst>
              <a:ext uri="{FF2B5EF4-FFF2-40B4-BE49-F238E27FC236}">
                <a16:creationId xmlns:a16="http://schemas.microsoft.com/office/drawing/2014/main" id="{E416E254-1FE7-4F92-A2AF-952959D360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66715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46" name="shpPagina">
            <a:extLst>
              <a:ext uri="{FF2B5EF4-FFF2-40B4-BE49-F238E27FC236}">
                <a16:creationId xmlns:a16="http://schemas.microsoft.com/office/drawing/2014/main" id="{549000AC-F1B1-4C01-9100-C07E46B31D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5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>
            <a:extLst>
              <a:ext uri="{FF2B5EF4-FFF2-40B4-BE49-F238E27FC236}">
                <a16:creationId xmlns:a16="http://schemas.microsoft.com/office/drawing/2014/main" id="{9EC32AB2-6522-45F8-81C0-AAA0B5A7ED2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2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>
                <a:solidFill>
                  <a:srgbClr val="FFFFFF"/>
                </a:solidFill>
              </a:defRPr>
            </a:lvl1pPr>
          </a:lstStyle>
          <a:p>
            <a:endParaRPr lang="nl-NL" altLang="nl-NL"/>
          </a:p>
        </p:txBody>
      </p:sp>
      <p:sp>
        <p:nvSpPr>
          <p:cNvPr id="12" name="shpKleurvlakBoven">
            <a:extLst>
              <a:ext uri="{FF2B5EF4-FFF2-40B4-BE49-F238E27FC236}">
                <a16:creationId xmlns:a16="http://schemas.microsoft.com/office/drawing/2014/main" id="{2F61B985-11BC-4929-B3C7-E5937BB113D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2" y="6369054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>
                <a:solidFill>
                  <a:srgbClr val="FFFFFF"/>
                </a:solidFill>
              </a:defRPr>
            </a:lvl1pPr>
          </a:lstStyle>
          <a:p>
            <a:endParaRPr lang="nl-NL" altLang="nl-NL"/>
          </a:p>
        </p:txBody>
      </p:sp>
      <p:sp>
        <p:nvSpPr>
          <p:cNvPr id="13" name="shpBeeldmerk">
            <a:extLst>
              <a:ext uri="{FF2B5EF4-FFF2-40B4-BE49-F238E27FC236}">
                <a16:creationId xmlns:a16="http://schemas.microsoft.com/office/drawing/2014/main" id="{D8891E7C-2985-4ABF-905F-2A7FA7F4A5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>
                <a:solidFill>
                  <a:srgbClr val="FFFFFF"/>
                </a:solidFill>
              </a:defRPr>
            </a:lvl1pPr>
          </a:lstStyle>
          <a:p>
            <a:fld id="{A495AEE8-2FF0-4D8E-B5CA-BEC9CEEB6AD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788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CC003D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3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4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5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ab.eu/kennisbank/factsheet-gemeenteraadsverkiezingen-2026-en-oabvve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ab.e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linkedin.com/company/goab/posts/?feedView=all" TargetMode="External"/><Relationship Id="rId4" Type="http://schemas.openxmlformats.org/officeDocument/2006/relationships/hyperlink" Target="https://eur05.safelinks.protection.outlook.com/?url=https%3A%2F%2Fgoab.eu%2Faanmelden-nieuwsbrief%2F&amp;data=05%7C02%7Ckvdsman%40oberon.eu%7Ccda41e59a9a6439d53c508de21d4c3ff%7C63880d4400ae48988ca7ab68a169859b%7C0%7C0%7C638985394883775244%7CUnknown%7CTWFpbGZsb3d8eyJFbXB0eU1hcGkiOnRydWUsIlYiOiIwLjAuMDAwMCIsIlAiOiJXaW4zMiIsIkFOIjoiTWFpbCIsIldUIjoyfQ%3D%3D%7C0%7C%7C%7C&amp;sdata=a8uwJWSgi8N%2FL7U5uMk3JTpeP%2FNLIzYOgx%2F90Iw%2Br20%3D&amp;reserved=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weedekamer.nl/kamerstukken/brieven_regering/detail?id=2026Z09010&amp;did=2026D20115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hyperlink" Target="Onderzoek%20herijking%20risico-indicator%20onderwijsachterstanden%20basisonderwij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shboards.cbs.nl/longreads/2026/onderzoek-herijking-risico-indicator-onderwijsachterstanden-basisonderwijs-fase-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nderwijsraad.nl/site/binaries/site-content/collections/documents/2025/09/04/talige-diversiteit-benutten/advies-talige-diversiteit-benutten.pdf" TargetMode="External"/><Relationship Id="rId3" Type="http://schemas.openxmlformats.org/officeDocument/2006/relationships/hyperlink" Target="https://www.rijksoverheid.nl/actueel/nieuws/2025/12/08/onderwijs-herstelt-na-coronacrisis" TargetMode="External"/><Relationship Id="rId7" Type="http://schemas.openxmlformats.org/officeDocument/2006/relationships/hyperlink" Target="https://kinderopvangraad.nl/portfolio/500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poraad.nl/onderwijskansen/kinderopvang-en-vve/oeso-onderzoek-vijfjarigen-kinderen-beginnen-verschillend-aan?utm_campaign=20260519&amp;utm_source=nieuwsbrief&amp;utm_medium=email" TargetMode="External"/><Relationship Id="rId5" Type="http://schemas.openxmlformats.org/officeDocument/2006/relationships/hyperlink" Target="https://www.rijksoverheid.nl/documenten/kamerstukken/2025/04/16/aan-de-tweede-kamer-beleidsreactie-staat-van-het-onderwijs-2025" TargetMode="External"/><Relationship Id="rId4" Type="http://schemas.openxmlformats.org/officeDocument/2006/relationships/hyperlink" Target="https://www.onderwijsinspectie.nl/documenten/2026/04/15/rapport-de-staat-van-het-onderwijs-2026" TargetMode="External"/><Relationship Id="rId9" Type="http://schemas.openxmlformats.org/officeDocument/2006/relationships/hyperlink" Target="https://eur05.safelinks.protection.outlook.com/?url=https%3A%2F%2Fwww.nber.org%2Fpapers%2Fw35109&amp;data=05%7C02%7CMZuidam%40oberon.eu%7C9491e6ca14fb4052cb2f08dec2e7f56f%7C63880d4400ae48988ca7ab68a169859b%7C0%7C0%7C639162499130747145%7CUnknown%7CTWFpbGZsb3d8eyJFbXB0eU1hcGkiOnRydWUsIlYiOiIwLjAuMDAwMCIsIlAiOiJXaW4zMiIsIkFOIjoiTWFpbCIsIldUIjoyfQ%3D%3D%7C0%7C%7C%7C&amp;sdata=07Uk0gzoGbAd%2FKCevKLJPmcAWP4%2BnmO8Q7GueJ2DWg4%3D&amp;reserved=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ab.eu/kennisbank/handreiking-doorgaande-lijn-van-voor-naar-vroegschoo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oab.eu/kennisbank/factsheet-gemeenteraadsverkiezingen-2026-en-oabvve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2408417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  <a:t>Kenniskring GOAB </a:t>
            </a: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  <a:t> regio Midden</a:t>
            </a: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nl-NL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nl-NL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753910" y="5105400"/>
            <a:ext cx="6400800" cy="1752600"/>
          </a:xfrm>
        </p:spPr>
        <p:txBody>
          <a:bodyPr/>
          <a:lstStyle/>
          <a:p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</a:rPr>
              <a:t>23 juni 2026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976164" y="6093296"/>
            <a:ext cx="7772400" cy="764704"/>
          </a:xfrm>
        </p:spPr>
        <p:txBody>
          <a:bodyPr/>
          <a:lstStyle/>
          <a:p>
            <a:pPr algn="l" rtl="0" fontAlgn="base">
              <a:lnSpc>
                <a:spcPts val="1725"/>
              </a:lnSpc>
              <a:buNone/>
            </a:pPr>
            <a:r>
              <a:rPr lang="en-US" sz="2000" b="0" i="0" dirty="0">
                <a:effectLst/>
                <a:latin typeface="Segoe UI" panose="020B0502040204020203" pitchFamily="34" charset="0"/>
              </a:rPr>
              <a:t>			Deniz </a:t>
            </a:r>
            <a:r>
              <a:rPr lang="en-US" sz="2000" b="0" i="0" dirty="0" err="1">
                <a:effectLst/>
                <a:latin typeface="Segoe UI" panose="020B0502040204020203" pitchFamily="34" charset="0"/>
              </a:rPr>
              <a:t>Parlayan</a:t>
            </a:r>
            <a:r>
              <a:rPr lang="en-US" sz="2000" b="0" i="0" dirty="0">
                <a:effectLst/>
                <a:latin typeface="Segoe UI" panose="020B0502040204020203" pitchFamily="34" charset="0"/>
              </a:rPr>
              <a:t>		Marco Zuidam			</a:t>
            </a:r>
          </a:p>
          <a:p>
            <a:pPr algn="r" rtl="0" fontAlgn="base">
              <a:lnSpc>
                <a:spcPts val="1725"/>
              </a:lnSpc>
              <a:buNone/>
            </a:pPr>
            <a:endParaRPr lang="en-US" sz="2000" b="0" i="0" dirty="0">
              <a:effectLst/>
              <a:latin typeface="Segoe UI" panose="020B0502040204020203" pitchFamily="34" charset="0"/>
            </a:endParaRP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786356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D70EA-AF77-6595-E05F-DAFE682DA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814DB-2F0F-5745-1C22-BE91C1E3B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3. GOAB en politiek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54C18B-84CA-10B5-F7B7-281095F1D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sz="2800" dirty="0"/>
              <a:t>Landelijk</a:t>
            </a:r>
          </a:p>
          <a:p>
            <a:r>
              <a:rPr lang="nl-NL" sz="2400" dirty="0"/>
              <a:t>Nieuw kabinet: bezuinigingen op GOAB per 2027 ongedaan gemaakt </a:t>
            </a:r>
          </a:p>
          <a:p>
            <a:r>
              <a:rPr lang="nl-NL" sz="2400" dirty="0"/>
              <a:t>SPUK wordt BFU, maar niet op korte termijn</a:t>
            </a:r>
          </a:p>
          <a:p>
            <a:r>
              <a:rPr lang="nl-NL" sz="2400" dirty="0"/>
              <a:t>Nieuwe verdeling middelen (CBS criteria)</a:t>
            </a:r>
          </a:p>
          <a:p>
            <a:r>
              <a:rPr lang="nl-NL" sz="2400" dirty="0"/>
              <a:t>Ravijnjaar</a:t>
            </a:r>
          </a:p>
          <a:p>
            <a:r>
              <a:rPr lang="nl-NL" sz="2400" dirty="0"/>
              <a:t>Nieuwe wet kinderopvang</a:t>
            </a:r>
            <a:br>
              <a:rPr lang="nl-NL" sz="2400" dirty="0"/>
            </a:br>
            <a:endParaRPr lang="nl-NL" sz="2400" dirty="0"/>
          </a:p>
          <a:p>
            <a:pPr marL="0" indent="0">
              <a:buNone/>
            </a:pPr>
            <a:r>
              <a:rPr lang="nl-NL" sz="2800" dirty="0"/>
              <a:t>Uitwisselen: hoe anticiperen jullie al op deze aankomende ontwikkelingen? Welke informatie heb je nodig?</a:t>
            </a:r>
          </a:p>
          <a:p>
            <a:pPr lvl="1"/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44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B5953-7289-477F-2C59-C399B1239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0A0EED-2E5D-FE52-A186-0B2AA8AF2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3. GOAB en politiek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04B117-7105-DC09-A67B-F63C99644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sz="2800" dirty="0"/>
              <a:t>Lokaal</a:t>
            </a:r>
          </a:p>
          <a:p>
            <a:r>
              <a:rPr lang="nl-NL" sz="2400" dirty="0"/>
              <a:t>Nieuw college en raad na gemeenteraadsverkiezingen</a:t>
            </a:r>
          </a:p>
          <a:p>
            <a:r>
              <a:rPr lang="nl-NL" sz="2400" dirty="0"/>
              <a:t>SPUK wordt BFU: positie Raad in GOAB steviger</a:t>
            </a:r>
          </a:p>
          <a:p>
            <a:r>
              <a:rPr lang="nl-NL" sz="2400" dirty="0"/>
              <a:t>Al contouren zichtbaar voor koerswijziging rond GOAB?</a:t>
            </a:r>
          </a:p>
          <a:p>
            <a:pPr marL="0" indent="0">
              <a:buNone/>
            </a:pPr>
            <a:br>
              <a:rPr lang="nl-NL" sz="2400" dirty="0"/>
            </a:br>
            <a:endParaRPr lang="nl-NL" sz="2400" dirty="0"/>
          </a:p>
          <a:p>
            <a:pPr marL="0" indent="0">
              <a:buNone/>
            </a:pPr>
            <a:r>
              <a:rPr lang="nl-NL" sz="2800" dirty="0"/>
              <a:t>Uitwisselen: hoe anticiperen jullie op deze lokale ontwikkelingen? </a:t>
            </a:r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r>
              <a:rPr lang="nl-NL" sz="2000" dirty="0">
                <a:solidFill>
                  <a:schemeClr val="tx1"/>
                </a:solidFill>
              </a:rPr>
              <a:t>NB: lees korte </a:t>
            </a:r>
            <a:r>
              <a:rPr lang="nl-NL" sz="2000" dirty="0">
                <a:solidFill>
                  <a:schemeClr val="tx1"/>
                </a:solidFill>
                <a:hlinkClick r:id="rId3"/>
              </a:rPr>
              <a:t>handreiking</a:t>
            </a:r>
            <a:r>
              <a:rPr lang="nl-NL" sz="2000" dirty="0">
                <a:solidFill>
                  <a:schemeClr val="tx1"/>
                </a:solidFill>
              </a:rPr>
              <a:t> over GOAB en gemeenteraadsverkiezingen</a:t>
            </a: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744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97FDF-3073-75EB-F458-EFC80E95C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4F4247-D06F-B246-94C7-708511534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570186"/>
          </a:xfrm>
        </p:spPr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PAUZE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9E8A547-A96A-BC9E-D451-785BAA79C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3533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nl-NL" sz="2400" dirty="0">
              <a:solidFill>
                <a:schemeClr val="tx1"/>
              </a:solidFill>
              <a:cs typeface="Calibri"/>
            </a:endParaRPr>
          </a:p>
          <a:p>
            <a:pPr>
              <a:buFontTx/>
              <a:buChar char="-"/>
            </a:pPr>
            <a:endParaRPr lang="nl-NL" sz="2000" dirty="0">
              <a:cs typeface="Calibri"/>
            </a:endParaRPr>
          </a:p>
          <a:p>
            <a:pPr>
              <a:buFontTx/>
              <a:buChar char="-"/>
            </a:pPr>
            <a:endParaRPr lang="nl-NL" sz="2000" dirty="0">
              <a:cs typeface="Calibri"/>
            </a:endParaRPr>
          </a:p>
          <a:p>
            <a:pPr marL="457200" lvl="1" indent="0">
              <a:buNone/>
            </a:pPr>
            <a:endParaRPr lang="nl-NL" sz="1600" dirty="0">
              <a:solidFill>
                <a:schemeClr val="tx1"/>
              </a:solidFill>
              <a:cs typeface="Calibri"/>
            </a:endParaRPr>
          </a:p>
          <a:p>
            <a:pPr marL="0" lvl="1" indent="0">
              <a:buNone/>
            </a:pPr>
            <a:endParaRPr lang="nl-NL" sz="1600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8173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C16BB-37F5-45AF-AC29-10BDB0C3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latin typeface="Verdana"/>
                <a:ea typeface="Verdana"/>
              </a:rPr>
              <a:t>4. Landelijke </a:t>
            </a:r>
            <a:r>
              <a:rPr lang="nl-NL" dirty="0" err="1">
                <a:latin typeface="Verdana"/>
                <a:ea typeface="Verdana"/>
              </a:rPr>
              <a:t>doelgroepdefinitie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E3BAC1-3C88-4880-831B-8ED51086C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endParaRPr lang="nl-NL" sz="2400" dirty="0">
              <a:solidFill>
                <a:schemeClr val="tx1"/>
              </a:solidFill>
            </a:endParaRPr>
          </a:p>
          <a:p>
            <a:pPr lvl="1"/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3485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860D1-936A-FD61-DC7E-38A01B78E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140666-A986-E51C-F686-478F888CF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latin typeface="Verdana"/>
                <a:ea typeface="Verdana"/>
              </a:rPr>
              <a:t>4. Landelijke </a:t>
            </a:r>
            <a:r>
              <a:rPr lang="nl-NL" dirty="0" err="1">
                <a:latin typeface="Verdana"/>
                <a:ea typeface="Verdana"/>
              </a:rPr>
              <a:t>doelgroepdefinitie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7B765-408F-D178-A80E-602DD53AA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dirty="0"/>
              <a:t>Aanleiding: grote variatie en focus naar zorg/kind</a:t>
            </a:r>
          </a:p>
          <a:p>
            <a:r>
              <a:rPr lang="nl-NL" sz="2400" dirty="0"/>
              <a:t>Doelen: o.a. houvast, eenduidigheid en juiste kind</a:t>
            </a:r>
          </a:p>
          <a:p>
            <a:r>
              <a:rPr lang="nl-NL" sz="2400" dirty="0"/>
              <a:t>Proces: 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zomer 2026 internetconsultatie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ingaan per 1-1-2029 </a:t>
            </a:r>
          </a:p>
          <a:p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Term ‘Resultaatafspraken’ wordt ‘Gezamenlijke streefdoelen’</a:t>
            </a:r>
          </a:p>
          <a:p>
            <a:r>
              <a:rPr lang="nl-NL" sz="2400" dirty="0">
                <a:solidFill>
                  <a:schemeClr val="tx1"/>
                </a:solidFill>
              </a:rPr>
              <a:t>Verduidelijking werkwijze LEA (cyclisch)</a:t>
            </a:r>
          </a:p>
          <a:p>
            <a:pPr lvl="1"/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9629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9D2FA-3260-079D-ECA9-599593C83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42EC37-C4AA-C82F-D84D-C3C9A9CC8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latin typeface="Verdana"/>
                <a:ea typeface="Verdana"/>
              </a:rPr>
              <a:t>4. Landelijke </a:t>
            </a:r>
            <a:r>
              <a:rPr lang="nl-NL" dirty="0" err="1">
                <a:latin typeface="Verdana"/>
                <a:ea typeface="Verdana"/>
              </a:rPr>
              <a:t>doelgroepdefinitie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70E504-C51E-79C7-EAE2-20B061825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sz="2400" dirty="0"/>
              <a:t>Geen minimumdefinitie, maar een principe in de wet met voorbeelden in de toelichting</a:t>
            </a:r>
          </a:p>
          <a:p>
            <a:pPr marL="0" indent="0">
              <a:buNone/>
            </a:pPr>
            <a:endParaRPr lang="nl-NL" sz="2400" dirty="0"/>
          </a:p>
          <a:p>
            <a:r>
              <a:rPr lang="nl-NL" sz="2400" dirty="0">
                <a:solidFill>
                  <a:srgbClr val="FF0000"/>
                </a:solidFill>
              </a:rPr>
              <a:t>1 het vaststellen welke kinderen met een risico op een achterstand in de Nederlandse taal in aanmerking komen voor voorschoolse educatie,</a:t>
            </a:r>
          </a:p>
          <a:p>
            <a:endParaRPr lang="nl-NL" sz="2400" dirty="0"/>
          </a:p>
          <a:p>
            <a:r>
              <a:rPr lang="nl-NL" sz="2400" dirty="0">
                <a:solidFill>
                  <a:srgbClr val="529D26"/>
                </a:solidFill>
              </a:rPr>
              <a:t>1 het vaststellen van de criteria op grond waarvan wordt bepaald </a:t>
            </a:r>
            <a:r>
              <a:rPr lang="nl-NL" sz="2400" b="1" dirty="0">
                <a:solidFill>
                  <a:srgbClr val="529D26"/>
                </a:solidFill>
              </a:rPr>
              <a:t>welke kinderen in aanmerking komen voor voorschoolse educatie </a:t>
            </a:r>
            <a:r>
              <a:rPr lang="nl-NL" sz="2400" dirty="0">
                <a:solidFill>
                  <a:srgbClr val="529D26"/>
                </a:solidFill>
              </a:rPr>
              <a:t>vanwege een risico op achterstand in de Nederlandse taal </a:t>
            </a:r>
            <a:r>
              <a:rPr lang="nl-NL" sz="2400" b="1" dirty="0">
                <a:solidFill>
                  <a:srgbClr val="529D26"/>
                </a:solidFill>
              </a:rPr>
              <a:t>als gevolg van de sociaaleconomische omgeving</a:t>
            </a:r>
            <a:r>
              <a:rPr lang="nl-NL" sz="2400" dirty="0">
                <a:solidFill>
                  <a:srgbClr val="529D26"/>
                </a:solidFill>
              </a:rPr>
              <a:t>,</a:t>
            </a:r>
            <a:endParaRPr lang="nl-NL" sz="2400" dirty="0"/>
          </a:p>
          <a:p>
            <a:pPr lvl="1"/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0018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50C80-B2EC-914D-C7B7-9BE1AAD82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2853D6-31CB-5A09-BD5F-EF6C7B4C5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latin typeface="Verdana"/>
                <a:ea typeface="Verdana"/>
              </a:rPr>
              <a:t>4. Landelijke </a:t>
            </a:r>
            <a:r>
              <a:rPr lang="nl-NL" dirty="0" err="1">
                <a:latin typeface="Verdana"/>
                <a:ea typeface="Verdana"/>
              </a:rPr>
              <a:t>doelgroepdefinitie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E02FF2-7968-90F1-6DBE-BE87E5D28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sz="2400" dirty="0"/>
              <a:t>Landelijke </a:t>
            </a:r>
            <a:r>
              <a:rPr lang="nl-NL" sz="2400" dirty="0" err="1"/>
              <a:t>doelgroepdefinitie</a:t>
            </a:r>
            <a:r>
              <a:rPr lang="nl-NL" sz="2400" dirty="0"/>
              <a:t> (voorstel)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NL" sz="2400" dirty="0"/>
              <a:t>het </a:t>
            </a:r>
            <a:r>
              <a:rPr lang="nl-NL" sz="2400" dirty="0" err="1"/>
              <a:t>hoogstbehaalde</a:t>
            </a:r>
            <a:r>
              <a:rPr lang="nl-NL" sz="2400" dirty="0"/>
              <a:t> opleidingsniveau van ouders; 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NL" sz="2400" dirty="0"/>
              <a:t>de taalomgeving thuis: de thuistaal en de mate waarin met een kind wordt gesproken en wordt voorgelezen; 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NL" sz="2400" dirty="0"/>
              <a:t>de ouderlijke structuur. </a:t>
            </a:r>
          </a:p>
          <a:p>
            <a:pPr marL="285750" indent="-285750"/>
            <a:endParaRPr lang="nl-NL" sz="2800" dirty="0"/>
          </a:p>
          <a:p>
            <a:pPr marL="285750" indent="-285750"/>
            <a:r>
              <a:rPr lang="nl-NL" sz="2400" dirty="0"/>
              <a:t>Ruimte voor gemeenten om gemeente zelf de </a:t>
            </a:r>
            <a:r>
              <a:rPr lang="nl-NL" sz="2400" b="1" dirty="0"/>
              <a:t>criteria te kiezen waarmee sociaaleconomische achterstand</a:t>
            </a:r>
            <a:r>
              <a:rPr lang="nl-NL" sz="2400" dirty="0"/>
              <a:t> in beeld wordt gebracht.</a:t>
            </a:r>
          </a:p>
          <a:p>
            <a:pPr marL="285750" indent="-285750"/>
            <a:r>
              <a:rPr lang="nl-NL" sz="2400" dirty="0"/>
              <a:t>Gemeenten bepalen hoe zij die criteria </a:t>
            </a:r>
            <a:r>
              <a:rPr lang="nl-NL" sz="2400" b="1" dirty="0"/>
              <a:t>operationaliseren</a:t>
            </a:r>
            <a:r>
              <a:rPr lang="nl-NL" sz="2400" dirty="0"/>
              <a:t> en welke </a:t>
            </a:r>
            <a:r>
              <a:rPr lang="nl-NL" sz="2400" b="1" dirty="0"/>
              <a:t>instrumenten </a:t>
            </a:r>
            <a:r>
              <a:rPr lang="nl-NL" sz="2400" dirty="0"/>
              <a:t>ze daarbij inzetten.</a:t>
            </a:r>
          </a:p>
          <a:p>
            <a:pPr marL="0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7179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968F3-A39F-5C7F-7561-AC3D2AE50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0052E6-6398-B087-E9C3-D9964E96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latin typeface="Verdana"/>
                <a:ea typeface="Verdana"/>
              </a:rPr>
              <a:t>4. Landelijke </a:t>
            </a:r>
            <a:r>
              <a:rPr lang="nl-NL" dirty="0" err="1">
                <a:latin typeface="Verdana"/>
                <a:ea typeface="Verdana"/>
              </a:rPr>
              <a:t>doelgroepdefinitie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158D04-A57B-F322-D577-441F90565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sz="2400" b="1" dirty="0"/>
              <a:t>Voorbeeld</a:t>
            </a:r>
          </a:p>
          <a:p>
            <a:pPr marL="0" indent="0">
              <a:buNone/>
            </a:pPr>
            <a:r>
              <a:rPr lang="nl-NL" sz="2400" dirty="0"/>
              <a:t>Kinderen komen in aanmerking voor voorschoolse educatie wanneer:</a:t>
            </a:r>
          </a:p>
          <a:p>
            <a:pPr marL="285750" lvl="0" indent="-285750"/>
            <a:r>
              <a:rPr lang="nl-NL" sz="2400" dirty="0"/>
              <a:t>hun ouders laag opgeleid zijn, dat wil zeggen maximaal een diploma op mbo 2 niveau hebben én</a:t>
            </a:r>
          </a:p>
          <a:p>
            <a:pPr marL="285750" lvl="0" indent="-285750"/>
            <a:r>
              <a:rPr lang="nl-NL" sz="2400" dirty="0"/>
              <a:t>zij opgroeien in een arme en niet-stimulerende taalomgeving thuis, wat blijkt uit score x op instrument y. </a:t>
            </a:r>
          </a:p>
          <a:p>
            <a:pPr marL="285750" lvl="0" indent="-285750"/>
            <a:endParaRPr lang="nl-NL" sz="2400" dirty="0"/>
          </a:p>
          <a:p>
            <a:pPr lvl="0"/>
            <a:r>
              <a:rPr lang="nl-NL" sz="2400" dirty="0"/>
              <a:t>aanvullend kan nog gekeken worden naar de ouderlijke structuur.</a:t>
            </a:r>
          </a:p>
          <a:p>
            <a:pPr marL="0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7405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4197F-90B2-F73D-F350-2FB325033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53E088-99B4-BD18-3346-2D298F0B2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latin typeface="Verdana"/>
                <a:ea typeface="Verdana"/>
              </a:rPr>
              <a:t>4. Landelijke </a:t>
            </a:r>
            <a:r>
              <a:rPr lang="nl-NL" dirty="0" err="1">
                <a:latin typeface="Verdana"/>
                <a:ea typeface="Verdana"/>
              </a:rPr>
              <a:t>doelgroepdefinitie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1223E2-F6B4-9C04-5A6D-E434F1939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sz="2800" dirty="0"/>
              <a:t>Vragen aan gemeenten:</a:t>
            </a:r>
          </a:p>
          <a:p>
            <a:pPr marL="285750" indent="-285750"/>
            <a:r>
              <a:rPr lang="nl-NL" sz="2400" dirty="0"/>
              <a:t>In hoeverre draagt de voorgestelde wijziging bij aan meer richting voor gemeenten?</a:t>
            </a:r>
          </a:p>
          <a:p>
            <a:pPr marL="285750" indent="-285750"/>
            <a:r>
              <a:rPr lang="nl-NL" sz="2400" dirty="0"/>
              <a:t>Beschikken gemeenten over voldoende informatie om de criteria, waarmee sociaaleconomische achterstand in beeld wordt gebracht, te operationaliseren?</a:t>
            </a:r>
          </a:p>
          <a:p>
            <a:pPr marL="285750" indent="-285750"/>
            <a:r>
              <a:rPr lang="nl-NL" sz="2400" dirty="0"/>
              <a:t>Zijn er gemeenten die al een gestandaardiseerd instrument taalomgeving thuis gebruiken?</a:t>
            </a:r>
          </a:p>
          <a:p>
            <a:pPr marL="285750" indent="-285750"/>
            <a:r>
              <a:rPr lang="nl-NL" sz="2400" dirty="0"/>
              <a:t>Zijn er gemeenten die nu vooral naar </a:t>
            </a:r>
            <a:r>
              <a:rPr lang="nl-NL" sz="2400" dirty="0" err="1"/>
              <a:t>kindkenmerken</a:t>
            </a:r>
            <a:r>
              <a:rPr lang="nl-NL" sz="2400" dirty="0"/>
              <a:t> kijken, waardoor ook zorgkinderen in de </a:t>
            </a:r>
            <a:r>
              <a:rPr lang="nl-NL" sz="2400" dirty="0" err="1"/>
              <a:t>ve</a:t>
            </a:r>
            <a:r>
              <a:rPr lang="nl-NL" sz="2400" dirty="0"/>
              <a:t>-groepen terecht komen?</a:t>
            </a:r>
          </a:p>
          <a:p>
            <a:pPr marL="0" indent="0">
              <a:buNone/>
            </a:pPr>
            <a:endParaRPr lang="nl-NL" sz="28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3809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F1C9E-5484-0CAF-B8E9-C8F268BCA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566D49-E311-47EC-7AD7-02A56621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5. In de etalage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5AF73C-9E23-826A-4255-DB5320A8A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dirty="0"/>
              <a:t>Zijn er mooie voorbeelden te delen met elkaar?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Zijn er vragen aan elkaar? </a:t>
            </a:r>
          </a:p>
          <a:p>
            <a:pPr lvl="1"/>
            <a:r>
              <a:rPr lang="nl-NL" dirty="0">
                <a:solidFill>
                  <a:schemeClr val="tx1"/>
                </a:solidFill>
              </a:rPr>
              <a:t>Hoe ervaren gemeenten de drempelwaarde die wordt toegepast op de achterstandsscore?</a:t>
            </a:r>
          </a:p>
          <a:p>
            <a:pPr lvl="1"/>
            <a:r>
              <a:rPr lang="nl-NL" dirty="0">
                <a:solidFill>
                  <a:schemeClr val="tx1"/>
                </a:solidFill>
              </a:rPr>
              <a:t>Hoe om te gaan met een nieuwe, mogelijke </a:t>
            </a:r>
            <a:r>
              <a:rPr lang="nl-NL" dirty="0" err="1">
                <a:solidFill>
                  <a:schemeClr val="tx1"/>
                </a:solidFill>
              </a:rPr>
              <a:t>ve</a:t>
            </a:r>
            <a:r>
              <a:rPr lang="nl-NL" dirty="0">
                <a:solidFill>
                  <a:schemeClr val="tx1"/>
                </a:solidFill>
              </a:rPr>
              <a:t>-aanbieder, terwijl we voldoende </a:t>
            </a:r>
            <a:r>
              <a:rPr lang="nl-NL" dirty="0" err="1">
                <a:solidFill>
                  <a:schemeClr val="tx1"/>
                </a:solidFill>
              </a:rPr>
              <a:t>ve</a:t>
            </a:r>
            <a:r>
              <a:rPr lang="nl-NL" dirty="0">
                <a:solidFill>
                  <a:schemeClr val="tx1"/>
                </a:solidFill>
              </a:rPr>
              <a:t>-plekken hebben</a:t>
            </a:r>
          </a:p>
          <a:p>
            <a:endParaRPr lang="nl-NL" dirty="0"/>
          </a:p>
          <a:p>
            <a:pPr lvl="1"/>
            <a:endParaRPr lang="nl-NL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pPr lvl="1"/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1505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dirty="0">
                <a:solidFill>
                  <a:srgbClr val="E6003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Agenda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buFont typeface="+mj-lt"/>
              <a:buAutoNum type="arabicPeriod"/>
            </a:pPr>
            <a:r>
              <a:rPr lang="nl-NL" sz="2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Welkom</a:t>
            </a:r>
          </a:p>
          <a:p>
            <a:pPr lvl="0">
              <a:buFont typeface="+mj-lt"/>
              <a:buAutoNum type="arabicPeriod"/>
            </a:pPr>
            <a:r>
              <a:rPr lang="nl-NL" sz="2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Nieuws GOAB </a:t>
            </a:r>
          </a:p>
          <a:p>
            <a:pPr lvl="0">
              <a:buFont typeface="+mj-lt"/>
              <a:buAutoNum type="arabicPeriod"/>
            </a:pPr>
            <a:r>
              <a:rPr lang="nl-NL" sz="2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GOAB en politiek</a:t>
            </a:r>
          </a:p>
          <a:p>
            <a:pPr marL="0" lvl="0" indent="0">
              <a:buNone/>
            </a:pPr>
            <a:endParaRPr lang="nl-NL" sz="2400" dirty="0"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nl-NL" sz="2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 (pauze)</a:t>
            </a:r>
          </a:p>
          <a:p>
            <a:pPr marL="0" lvl="0" indent="0">
              <a:buNone/>
            </a:pPr>
            <a:endParaRPr lang="nl-NL" sz="2400" dirty="0"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nl-NL" sz="2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4.Landelijke </a:t>
            </a:r>
            <a:r>
              <a:rPr lang="nl-NL" sz="2400" dirty="0" err="1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doelgroepdefinitie</a:t>
            </a:r>
            <a:r>
              <a:rPr lang="nl-NL" sz="2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vve</a:t>
            </a:r>
          </a:p>
          <a:p>
            <a:pPr lvl="0">
              <a:buFont typeface="+mj-lt"/>
              <a:buAutoNum type="arabicPeriod" startAt="5"/>
            </a:pPr>
            <a:r>
              <a:rPr lang="nl-NL" sz="2400" dirty="0">
                <a:latin typeface="Verdana"/>
                <a:ea typeface="Calibri"/>
                <a:cs typeface="Arial"/>
              </a:rPr>
              <a:t>In de etalage</a:t>
            </a:r>
          </a:p>
          <a:p>
            <a:pPr lvl="0">
              <a:buFont typeface="+mj-lt"/>
              <a:buAutoNum type="arabicPeriod" startAt="5"/>
            </a:pPr>
            <a:r>
              <a:rPr lang="nl-NL" sz="2400" dirty="0" err="1">
                <a:latin typeface="Verdana"/>
                <a:ea typeface="Calibri"/>
                <a:cs typeface="Arial"/>
              </a:rPr>
              <a:t>Ve</a:t>
            </a:r>
            <a:r>
              <a:rPr lang="nl-NL" sz="2400" dirty="0">
                <a:latin typeface="Verdana"/>
                <a:ea typeface="Calibri"/>
                <a:cs typeface="Arial"/>
              </a:rPr>
              <a:t> en huisvesting</a:t>
            </a:r>
          </a:p>
          <a:p>
            <a:pPr lvl="0">
              <a:buFont typeface="+mj-lt"/>
              <a:buAutoNum type="arabicPeriod" startAt="5"/>
            </a:pPr>
            <a:r>
              <a:rPr lang="nl-NL" sz="2400" dirty="0">
                <a:latin typeface="Verdana"/>
                <a:ea typeface="Calibri"/>
                <a:cs typeface="Arial"/>
              </a:rPr>
              <a:t>Evaluatie en afronding</a:t>
            </a:r>
          </a:p>
          <a:p>
            <a:pPr lvl="0">
              <a:buFont typeface="+mj-lt"/>
              <a:buAutoNum type="arabicPeriod" startAt="5"/>
            </a:pPr>
            <a:endParaRPr lang="nl-NL" sz="2400" dirty="0">
              <a:latin typeface="Verdana"/>
              <a:ea typeface="Calibri"/>
              <a:cs typeface="Arial"/>
            </a:endParaRPr>
          </a:p>
          <a:p>
            <a:pPr marL="0" lvl="0" indent="0">
              <a:buNone/>
            </a:pPr>
            <a:endParaRPr lang="nl-NL" sz="2400" dirty="0"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2600" dirty="0"/>
          </a:p>
          <a:p>
            <a:pPr marL="514350" indent="-514350">
              <a:buAutoNum type="arabicPeriod"/>
            </a:pPr>
            <a:endParaRPr lang="nl-NL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512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CFC03-0B4D-328E-24E5-FDBD57F66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585E24-0A09-124C-E719-790454C3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6. Huisvesting en </a:t>
            </a:r>
            <a:r>
              <a:rPr lang="nl-NL" dirty="0" err="1">
                <a:latin typeface="Verdana"/>
                <a:ea typeface="Verdana"/>
              </a:rPr>
              <a:t>ve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BF5B79-E0CC-E24D-77B8-A90EFDCFE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lvl="1" indent="0">
              <a:buNone/>
            </a:pPr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5521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28A20-1513-DE4D-9C2C-1FF4B2C32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62E1A7-D90A-3965-3763-F7A2BC73C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6. Huisvesting en </a:t>
            </a:r>
            <a:r>
              <a:rPr lang="nl-NL" dirty="0" err="1">
                <a:latin typeface="Verdana"/>
                <a:ea typeface="Verdana"/>
              </a:rPr>
              <a:t>ve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441FC7-9688-08E5-4375-F3CBA9398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dirty="0"/>
              <a:t>Gemeente is wettelijk verantwoordelijk voor voldoende en gespreid </a:t>
            </a:r>
            <a:r>
              <a:rPr lang="nl-NL" sz="2400" dirty="0" err="1"/>
              <a:t>ve</a:t>
            </a:r>
            <a:r>
              <a:rPr lang="nl-NL" sz="2400" dirty="0"/>
              <a:t>-aanbod</a:t>
            </a:r>
          </a:p>
          <a:p>
            <a:r>
              <a:rPr lang="nl-NL" sz="2400" dirty="0" err="1">
                <a:solidFill>
                  <a:schemeClr val="tx1"/>
                </a:solidFill>
              </a:rPr>
              <a:t>Ve</a:t>
            </a:r>
            <a:r>
              <a:rPr lang="nl-NL" sz="2400" dirty="0">
                <a:solidFill>
                  <a:schemeClr val="tx1"/>
                </a:solidFill>
              </a:rPr>
              <a:t> in schoolgebouwen en stand </a:t>
            </a:r>
            <a:r>
              <a:rPr lang="nl-NL" sz="2400" dirty="0" err="1">
                <a:solidFill>
                  <a:schemeClr val="tx1"/>
                </a:solidFill>
              </a:rPr>
              <a:t>alone</a:t>
            </a:r>
            <a:endParaRPr lang="nl-NL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dirty="0"/>
              <a:t>In schoolgebouwen is </a:t>
            </a:r>
            <a:r>
              <a:rPr lang="nl-NL" sz="2400" dirty="0" err="1"/>
              <a:t>ve</a:t>
            </a:r>
            <a:r>
              <a:rPr lang="nl-NL" sz="2400" dirty="0"/>
              <a:t> kwetsbaar: kunnen eruit gezet worden door school  -&gt; wat is rol/positie van gemeente in relatie tot wettelijke taak?</a:t>
            </a:r>
          </a:p>
          <a:p>
            <a:r>
              <a:rPr lang="nl-NL" sz="2400" dirty="0"/>
              <a:t>OOGO huisvesting vaak apart van LEA. Rol kinderopvang is wisselend bij dit OOGO -&gt; </a:t>
            </a:r>
            <a:r>
              <a:rPr lang="nl-NL" sz="2400"/>
              <a:t>van totaal </a:t>
            </a:r>
            <a:r>
              <a:rPr lang="nl-NL" sz="2400" dirty="0"/>
              <a:t>niet welkom tot actief lid. Wat is wenselijk? </a:t>
            </a:r>
          </a:p>
          <a:p>
            <a:r>
              <a:rPr lang="nl-NL" sz="2400" dirty="0"/>
              <a:t>Wordt bij IHP voldoende rekening gehouden met </a:t>
            </a:r>
            <a:r>
              <a:rPr lang="nl-NL" sz="2400" dirty="0" err="1"/>
              <a:t>ve</a:t>
            </a:r>
            <a:r>
              <a:rPr lang="nl-NL" sz="2400" dirty="0"/>
              <a:t> (IKC)?</a:t>
            </a:r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pPr lvl="1"/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050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14422-9AE6-B2A8-1EFE-51DD4D882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6C294-E1AF-B499-8FA5-6431957AD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6. Huisvesting en </a:t>
            </a:r>
            <a:r>
              <a:rPr lang="nl-NL" dirty="0" err="1">
                <a:latin typeface="Verdana"/>
                <a:ea typeface="Verdana"/>
              </a:rPr>
              <a:t>ve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7EE2F3-65C4-F47F-6885-BBB0C252D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dirty="0"/>
              <a:t>Tariefstelling voor huisvesting </a:t>
            </a:r>
            <a:r>
              <a:rPr lang="nl-NL" sz="2400" dirty="0" err="1"/>
              <a:t>ve</a:t>
            </a:r>
            <a:r>
              <a:rPr lang="nl-NL" sz="2400" dirty="0"/>
              <a:t> verschilt tussen gemeenten. Soms maatschappelijk tarief en soms commercieel tarief. </a:t>
            </a:r>
          </a:p>
          <a:p>
            <a:r>
              <a:rPr lang="nl-NL" sz="2400" dirty="0"/>
              <a:t>Toekomst: vraag naar kinderopvang (dus </a:t>
            </a:r>
            <a:r>
              <a:rPr lang="nl-NL" sz="2400" dirty="0" err="1"/>
              <a:t>ws</a:t>
            </a:r>
            <a:r>
              <a:rPr lang="nl-NL" sz="2400" dirty="0"/>
              <a:t> ook </a:t>
            </a:r>
            <a:r>
              <a:rPr lang="nl-NL" sz="2400" dirty="0" err="1"/>
              <a:t>ve</a:t>
            </a:r>
            <a:r>
              <a:rPr lang="nl-NL" sz="2400" dirty="0"/>
              <a:t>) gaat stijgen door verlaging en versimpeling ouderbijdrage. Dit heeft </a:t>
            </a:r>
            <a:r>
              <a:rPr lang="nl-NL" sz="2400" dirty="0" err="1"/>
              <a:t>gebouwelijke</a:t>
            </a:r>
            <a:r>
              <a:rPr lang="nl-NL" sz="2400" dirty="0"/>
              <a:t> consequenties! </a:t>
            </a:r>
          </a:p>
          <a:p>
            <a:r>
              <a:rPr lang="nl-NL" sz="2400" dirty="0">
                <a:solidFill>
                  <a:schemeClr val="tx1"/>
                </a:solidFill>
              </a:rPr>
              <a:t>Toekomst: inclusieve kinderopvang, dus ook inclusieve </a:t>
            </a:r>
            <a:r>
              <a:rPr lang="nl-NL" sz="2400" dirty="0" err="1">
                <a:solidFill>
                  <a:schemeClr val="tx1"/>
                </a:solidFill>
              </a:rPr>
              <a:t>ve</a:t>
            </a:r>
            <a:r>
              <a:rPr lang="nl-NL" sz="2400" dirty="0">
                <a:solidFill>
                  <a:schemeClr val="tx1"/>
                </a:solidFill>
              </a:rPr>
              <a:t>. </a:t>
            </a:r>
            <a:r>
              <a:rPr lang="nl-NL" sz="2400" dirty="0"/>
              <a:t>Dit heeft </a:t>
            </a:r>
            <a:r>
              <a:rPr lang="nl-NL" sz="2400" dirty="0" err="1"/>
              <a:t>gebouwelijke</a:t>
            </a:r>
            <a:r>
              <a:rPr lang="nl-NL" sz="2400" dirty="0"/>
              <a:t> consequenties! </a:t>
            </a:r>
          </a:p>
          <a:p>
            <a:endParaRPr lang="nl-NL" sz="2400" dirty="0">
              <a:solidFill>
                <a:schemeClr val="tx1"/>
              </a:solidFill>
            </a:endParaRPr>
          </a:p>
          <a:p>
            <a:pPr lvl="1"/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91094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8EA82-2E16-F039-C408-351D72C3E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CC43C8-8579-6380-C89D-4156A3D7C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6. Huisvesting en </a:t>
            </a:r>
            <a:r>
              <a:rPr lang="nl-NL" dirty="0" err="1">
                <a:latin typeface="Verdana"/>
                <a:ea typeface="Verdana"/>
              </a:rPr>
              <a:t>ve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B6105B-701B-AAA0-B3E8-AD8AC8C10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tx1"/>
                </a:solidFill>
              </a:rPr>
              <a:t>Uitwisseling over setting anno 2026</a:t>
            </a:r>
          </a:p>
          <a:p>
            <a:r>
              <a:rPr lang="nl-NL" sz="2400" dirty="0"/>
              <a:t>Hoe kwetsbaar is </a:t>
            </a:r>
            <a:r>
              <a:rPr lang="nl-NL" sz="2400" dirty="0" err="1"/>
              <a:t>ve</a:t>
            </a:r>
            <a:r>
              <a:rPr lang="nl-NL" sz="2400" dirty="0"/>
              <a:t> in jouw gemeente in de schoolgebouwen? Welke rol speelt gemeente?</a:t>
            </a:r>
          </a:p>
          <a:p>
            <a:r>
              <a:rPr lang="nl-NL" sz="2400" dirty="0">
                <a:solidFill>
                  <a:schemeClr val="tx1"/>
                </a:solidFill>
              </a:rPr>
              <a:t>Welke rol heeft </a:t>
            </a:r>
            <a:r>
              <a:rPr lang="nl-NL" sz="2400" dirty="0" err="1">
                <a:solidFill>
                  <a:schemeClr val="tx1"/>
                </a:solidFill>
              </a:rPr>
              <a:t>ve</a:t>
            </a:r>
            <a:r>
              <a:rPr lang="nl-NL" sz="2400" dirty="0">
                <a:solidFill>
                  <a:schemeClr val="tx1"/>
                </a:solidFill>
              </a:rPr>
              <a:t> in OOGO en in IHP? </a:t>
            </a:r>
          </a:p>
          <a:p>
            <a:r>
              <a:rPr lang="nl-NL" sz="2400" dirty="0"/>
              <a:t>Welke tariefstelling hanteren jullie voor huisvesting </a:t>
            </a:r>
            <a:r>
              <a:rPr lang="nl-NL" sz="2400" dirty="0" err="1"/>
              <a:t>ve</a:t>
            </a:r>
            <a:r>
              <a:rPr lang="nl-NL" sz="2400" dirty="0"/>
              <a:t>? </a:t>
            </a:r>
            <a:endParaRPr lang="nl-NL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28587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16500-6031-0C9D-FA5E-C1F9D1481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2DB0A4-29CB-5F05-EA44-0FA591DE5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6. Huisvesting en </a:t>
            </a:r>
            <a:r>
              <a:rPr lang="nl-NL" dirty="0" err="1">
                <a:latin typeface="Verdana"/>
                <a:ea typeface="Verdana"/>
              </a:rPr>
              <a:t>ve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003E08-6F8C-F047-6C0C-3ED3DD289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tx1"/>
                </a:solidFill>
              </a:rPr>
              <a:t>Uitwisseling over toekomst</a:t>
            </a:r>
          </a:p>
          <a:p>
            <a:r>
              <a:rPr lang="nl-NL" sz="2400" dirty="0"/>
              <a:t>Hoe in </a:t>
            </a:r>
            <a:r>
              <a:rPr lang="nl-NL" sz="2400" dirty="0" err="1"/>
              <a:t>gebouwelijke</a:t>
            </a:r>
            <a:r>
              <a:rPr lang="nl-NL" sz="2400" dirty="0"/>
              <a:t> sfeer te anticiperen voor </a:t>
            </a:r>
            <a:r>
              <a:rPr lang="nl-NL" sz="2400" dirty="0" err="1"/>
              <a:t>ve</a:t>
            </a:r>
            <a:r>
              <a:rPr lang="nl-NL" sz="2400" dirty="0"/>
              <a:t> vanaf nieuwe wet Kinderopvang? </a:t>
            </a:r>
          </a:p>
          <a:p>
            <a:r>
              <a:rPr lang="nl-NL" sz="2400" dirty="0"/>
              <a:t>Hoe in </a:t>
            </a:r>
            <a:r>
              <a:rPr lang="nl-NL" sz="2400" dirty="0" err="1"/>
              <a:t>gebouwelijke</a:t>
            </a:r>
            <a:r>
              <a:rPr lang="nl-NL" sz="2400" dirty="0"/>
              <a:t> sfeer te anticiperen voor </a:t>
            </a:r>
            <a:r>
              <a:rPr lang="nl-NL" sz="2400" dirty="0" err="1"/>
              <a:t>ve</a:t>
            </a:r>
            <a:r>
              <a:rPr lang="nl-NL" sz="2400" dirty="0"/>
              <a:t> richting inclusieve kinderopvang? </a:t>
            </a:r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4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8760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C16BB-37F5-45AF-AC29-10BDB0C3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7. Evaluatie en afronding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E3BAC1-3C88-4880-831B-8ED51086C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b="1" dirty="0"/>
              <a:t>Evaluatie bijeenkomst</a:t>
            </a:r>
          </a:p>
          <a:p>
            <a:r>
              <a:rPr lang="nl-NL" sz="2400" dirty="0"/>
              <a:t>Tips en tops</a:t>
            </a:r>
          </a:p>
          <a:p>
            <a:r>
              <a:rPr lang="nl-NL" sz="2400" dirty="0"/>
              <a:t>Evaluatieformulier</a:t>
            </a:r>
          </a:p>
          <a:p>
            <a:pPr marL="0" indent="0">
              <a:buNone/>
            </a:pPr>
            <a:endParaRPr lang="nl-NL" sz="2400" b="1" dirty="0"/>
          </a:p>
          <a:p>
            <a:pPr marL="0" indent="0">
              <a:buNone/>
            </a:pPr>
            <a:r>
              <a:rPr lang="nl-NL" sz="2400" b="1" dirty="0"/>
              <a:t>Ter afronding</a:t>
            </a:r>
          </a:p>
          <a:p>
            <a:r>
              <a:rPr lang="nl-NL" sz="2400" dirty="0"/>
              <a:t>Kenniskringen schooljaar 2026/2027, van 10.00-12.30:  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17 november (online)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23 maart (fysiek)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22 juni (fysiek)</a:t>
            </a:r>
          </a:p>
          <a:p>
            <a:r>
              <a:rPr lang="nl-NL" sz="2400" dirty="0"/>
              <a:t>Onderwerpen ter bespreking?</a:t>
            </a:r>
          </a:p>
          <a:p>
            <a:pPr marL="0" indent="0">
              <a:buNone/>
            </a:pPr>
            <a:endParaRPr lang="nl-NL" sz="1600" dirty="0"/>
          </a:p>
          <a:p>
            <a:pPr marL="0" indent="0">
              <a:buNone/>
            </a:pP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4281249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C16BB-37F5-45AF-AC29-10BDB0C3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1. Welkom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E3BAC1-3C88-4880-831B-8ED51086C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48763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sz="2400" dirty="0"/>
              <a:t>Ondersteuningstraject GOAB/vve: voor ambtenaren en </a:t>
            </a:r>
            <a:r>
              <a:rPr lang="nl-NL" sz="2400" dirty="0" err="1"/>
              <a:t>ve</a:t>
            </a:r>
            <a:r>
              <a:rPr lang="nl-NL" sz="2400" dirty="0"/>
              <a:t>-aanbieders, zie </a:t>
            </a:r>
            <a:r>
              <a:rPr lang="nl-NL" sz="2400" dirty="0">
                <a:hlinkClick r:id="rId3"/>
              </a:rPr>
              <a:t>www.goab.eu</a:t>
            </a: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lvl="1">
              <a:buFontTx/>
              <a:buChar char="-"/>
            </a:pPr>
            <a:r>
              <a:rPr lang="nl-NL" sz="2400" dirty="0">
                <a:solidFill>
                  <a:schemeClr val="tx1"/>
                </a:solidFill>
              </a:rPr>
              <a:t>Kenniskringen: 3x per jaar voor gemeenten, waarbij 1x met </a:t>
            </a:r>
            <a:r>
              <a:rPr lang="nl-NL" sz="2400" dirty="0" err="1">
                <a:solidFill>
                  <a:schemeClr val="tx1"/>
                </a:solidFill>
              </a:rPr>
              <a:t>ve</a:t>
            </a:r>
            <a:r>
              <a:rPr lang="nl-NL" sz="2400" dirty="0">
                <a:solidFill>
                  <a:schemeClr val="tx1"/>
                </a:solidFill>
              </a:rPr>
              <a:t>-aanbieders (maart)</a:t>
            </a:r>
          </a:p>
          <a:p>
            <a:pPr lvl="1">
              <a:buFontTx/>
              <a:buChar char="-"/>
            </a:pPr>
            <a:endParaRPr lang="nl-NL" sz="240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r>
              <a:rPr lang="nl-NL" sz="2400" dirty="0">
                <a:solidFill>
                  <a:schemeClr val="tx1"/>
                </a:solidFill>
              </a:rPr>
              <a:t>Themabijeenkomsten, handreikingen, startersgesprekken/</a:t>
            </a:r>
            <a:r>
              <a:rPr lang="nl-NL" sz="2400" dirty="0" err="1">
                <a:solidFill>
                  <a:schemeClr val="tx1"/>
                </a:solidFill>
              </a:rPr>
              <a:t>webinar</a:t>
            </a:r>
            <a:r>
              <a:rPr lang="nl-NL" sz="2400" dirty="0">
                <a:solidFill>
                  <a:schemeClr val="tx1"/>
                </a:solidFill>
              </a:rPr>
              <a:t> starters en vraagbaak</a:t>
            </a:r>
          </a:p>
          <a:p>
            <a:pPr lvl="1">
              <a:buFontTx/>
              <a:buChar char="-"/>
            </a:pPr>
            <a:endParaRPr lang="nl-NL" sz="240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r>
              <a:rPr lang="nl-NL" sz="2400" u="sng" dirty="0">
                <a:hlinkClick r:id="rId4"/>
              </a:rPr>
              <a:t>Nieuwsbrieven</a:t>
            </a:r>
            <a:r>
              <a:rPr lang="nl-NL" u="sng" dirty="0">
                <a:hlinkClick r:id="rId4"/>
              </a:rPr>
              <a:t> </a:t>
            </a:r>
            <a:r>
              <a:rPr lang="nl-NL" sz="2400" dirty="0">
                <a:solidFill>
                  <a:schemeClr val="tx1"/>
                </a:solidFill>
              </a:rPr>
              <a:t>en </a:t>
            </a:r>
            <a:r>
              <a:rPr lang="nl-NL" sz="2400" dirty="0">
                <a:solidFill>
                  <a:schemeClr val="tx1"/>
                </a:solidFill>
                <a:hlinkClick r:id="rId5"/>
              </a:rPr>
              <a:t>LinkedIn groep</a:t>
            </a:r>
            <a:endParaRPr lang="nl-NL" sz="240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endParaRPr lang="nl-NL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endParaRPr lang="nl-NL" sz="2200" dirty="0"/>
          </a:p>
          <a:p>
            <a:pPr marL="457200" lvl="1" indent="0">
              <a:buNone/>
            </a:pPr>
            <a:endParaRPr lang="nl-NL" sz="2200" dirty="0"/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endParaRPr lang="nl-NL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1800" dirty="0">
              <a:cs typeface="Calibri"/>
            </a:endParaRPr>
          </a:p>
          <a:p>
            <a:pPr marL="0" indent="0">
              <a:buNone/>
            </a:pPr>
            <a:endParaRPr lang="nl-NL" sz="1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5986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C16BB-37F5-45AF-AC29-10BDB0C3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2. Nieuws GOAB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E3BAC1-3C88-4880-831B-8ED51086C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487639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/>
            <a:endParaRPr lang="nl-NL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endParaRPr lang="nl-NL" sz="1800" dirty="0">
              <a:ea typeface="Calibri"/>
              <a:cs typeface="Calibri"/>
            </a:endParaRPr>
          </a:p>
          <a:p>
            <a:endParaRPr lang="nl-NL" sz="2000" dirty="0">
              <a:ea typeface="Calibri"/>
              <a:cs typeface="Calibri"/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  <a:p>
            <a:pPr marL="0" indent="0">
              <a:buNone/>
            </a:pPr>
            <a:endParaRPr lang="nl-NL" sz="1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0829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C16BB-37F5-45AF-AC29-10BDB0C3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2. Nieuws GOAB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E3BAC1-3C88-4880-831B-8ED51086C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17638"/>
            <a:ext cx="8229600" cy="448763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sz="2200" b="1" dirty="0"/>
              <a:t>Wet/regelgeving en Kamerbrieven</a:t>
            </a:r>
          </a:p>
          <a:p>
            <a:r>
              <a:rPr lang="nl-NL" sz="2400" dirty="0"/>
              <a:t>BFU gaat niet per 1-1-2027 in</a:t>
            </a:r>
            <a:endParaRPr lang="nl-NL" sz="2400" dirty="0">
              <a:hlinkClick r:id="rId3"/>
            </a:endParaRPr>
          </a:p>
          <a:p>
            <a:r>
              <a:rPr lang="nl-NL" sz="2400" dirty="0">
                <a:hlinkClick r:id="rId3"/>
              </a:rPr>
              <a:t>Kamerbrief</a:t>
            </a:r>
            <a:r>
              <a:rPr lang="nl-NL" sz="2400" dirty="0"/>
              <a:t> 24 april OCW uitwerking Regeerakkoord</a:t>
            </a:r>
          </a:p>
          <a:p>
            <a:pPr lvl="1"/>
            <a:r>
              <a:rPr lang="nl-NL" sz="2000" dirty="0">
                <a:solidFill>
                  <a:schemeClr val="tx1"/>
                </a:solidFill>
              </a:rPr>
              <a:t>60M extra voor OAB vanaf 2027 (bezuiniging van 2026 teruggedraaid)</a:t>
            </a:r>
          </a:p>
          <a:p>
            <a:pPr lvl="1"/>
            <a:r>
              <a:rPr lang="nl-NL" sz="2000" dirty="0">
                <a:solidFill>
                  <a:schemeClr val="tx1"/>
                </a:solidFill>
              </a:rPr>
              <a:t>121M voor School &amp; Omgeving voor extra leertijd</a:t>
            </a:r>
          </a:p>
          <a:p>
            <a:pPr lvl="1"/>
            <a:r>
              <a:rPr lang="nl-NL" sz="2000" dirty="0">
                <a:solidFill>
                  <a:schemeClr val="tx1"/>
                </a:solidFill>
              </a:rPr>
              <a:t>Aanmeldplicht voor 4 jarigen wordt onderzocht</a:t>
            </a:r>
          </a:p>
          <a:p>
            <a:r>
              <a:rPr lang="nl-NL" sz="2400" dirty="0"/>
              <a:t>Stand van zaken besluit basisvoorwaarden kwaliteit </a:t>
            </a:r>
            <a:r>
              <a:rPr lang="nl-NL" sz="2400" dirty="0" err="1"/>
              <a:t>ve</a:t>
            </a:r>
            <a:r>
              <a:rPr lang="nl-NL" sz="2400" dirty="0"/>
              <a:t> </a:t>
            </a:r>
            <a:r>
              <a:rPr lang="nl-NL" dirty="0"/>
              <a:t>​</a:t>
            </a:r>
            <a:endParaRPr lang="nl-NL" sz="2400" dirty="0"/>
          </a:p>
          <a:p>
            <a:r>
              <a:rPr lang="nl-NL" sz="2400" dirty="0"/>
              <a:t>Stand van zaken nieuwe verdeling OAB via </a:t>
            </a:r>
            <a:r>
              <a:rPr lang="nl-NL" sz="2400" dirty="0">
                <a:hlinkClick r:id="rId4"/>
              </a:rPr>
              <a:t>CBS</a:t>
            </a: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endParaRPr lang="nl-NL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nl-NL" sz="2400" dirty="0"/>
          </a:p>
          <a:p>
            <a:pPr>
              <a:buFontTx/>
              <a:buChar char="-"/>
            </a:pPr>
            <a:endParaRPr lang="nl-NL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nl-NL" sz="2400" dirty="0">
              <a:solidFill>
                <a:schemeClr val="tx1"/>
              </a:solidFill>
            </a:endParaRPr>
          </a:p>
          <a:p>
            <a:endParaRPr lang="nl-NL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endParaRPr lang="nl-NL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endParaRPr lang="nl-NL" sz="1800" dirty="0">
              <a:ea typeface="Calibri"/>
              <a:cs typeface="Calibri"/>
            </a:endParaRPr>
          </a:p>
          <a:p>
            <a:endParaRPr lang="nl-NL" sz="2000" dirty="0">
              <a:ea typeface="Calibri"/>
              <a:cs typeface="Calibri"/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  <a:p>
            <a:pPr marL="0" indent="0">
              <a:buNone/>
            </a:pPr>
            <a:endParaRPr lang="nl-NL" sz="1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6429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309D9-566A-9216-81E9-F163E24D1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0D496-57B2-E088-14C5-749BE5F4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2. Nieuws GOAB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148CC6-8890-A7C7-771C-61B121F15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l-NL" sz="2800" dirty="0">
                <a:hlinkClick r:id="rId3"/>
              </a:rPr>
              <a:t>CBS </a:t>
            </a:r>
            <a:r>
              <a:rPr lang="nl-NL" sz="2800" dirty="0"/>
              <a:t>indicatoren:</a:t>
            </a:r>
          </a:p>
          <a:p>
            <a:pPr marL="285750" indent="-285750"/>
            <a:r>
              <a:rPr lang="nl-NL" sz="2400" dirty="0"/>
              <a:t>het </a:t>
            </a:r>
            <a:r>
              <a:rPr lang="nl-NL" sz="2400" dirty="0" err="1"/>
              <a:t>hoogstbehaalde</a:t>
            </a:r>
            <a:r>
              <a:rPr lang="nl-NL" sz="2400" dirty="0"/>
              <a:t> opleidingsniveau van beide ouders; </a:t>
            </a:r>
          </a:p>
          <a:p>
            <a:pPr marL="285750" lvl="0" indent="-285750"/>
            <a:r>
              <a:rPr lang="nl-NL" sz="2400" dirty="0"/>
              <a:t>het vermogen van het huishouden;</a:t>
            </a:r>
          </a:p>
          <a:p>
            <a:pPr marL="285750" lvl="0" indent="-285750"/>
            <a:r>
              <a:rPr lang="nl-NL" sz="2400" dirty="0"/>
              <a:t>de aanwezigheid van problematische schulden;</a:t>
            </a:r>
          </a:p>
          <a:p>
            <a:pPr marL="285750" lvl="0" indent="-285750"/>
            <a:r>
              <a:rPr lang="nl-NL" sz="2400" dirty="0"/>
              <a:t>het land van herkomst van de ouders;</a:t>
            </a:r>
          </a:p>
          <a:p>
            <a:pPr marL="285750" lvl="0" indent="-285750"/>
            <a:r>
              <a:rPr lang="nl-NL" sz="2400" dirty="0"/>
              <a:t>de ouderlijke structuur (bijv. een éénouder gezin of de situatie waarbij een kind niet bij de juridische ouders woont);</a:t>
            </a:r>
          </a:p>
          <a:p>
            <a:pPr marL="285750" lvl="0" indent="-285750"/>
            <a:r>
              <a:rPr lang="nl-NL" sz="2400" dirty="0"/>
              <a:t>de verblijfsduur van de moeder in Nederland;</a:t>
            </a:r>
          </a:p>
          <a:p>
            <a:pPr marL="285750" lvl="0" indent="-285750"/>
            <a:r>
              <a:rPr lang="nl-NL" sz="2400" dirty="0"/>
              <a:t>of de ouders verdacht zijn van een misdrijf;</a:t>
            </a:r>
          </a:p>
          <a:p>
            <a:pPr marL="285750" lvl="0" indent="-285750"/>
            <a:r>
              <a:rPr lang="nl-NL" sz="2400" dirty="0"/>
              <a:t>de sociaaleconomische status van de schoolpopulatie</a:t>
            </a:r>
            <a:r>
              <a:rPr lang="nl-NL" sz="2800" dirty="0"/>
              <a:t>.</a:t>
            </a:r>
            <a:endParaRPr lang="nl-NL" sz="2400" dirty="0"/>
          </a:p>
          <a:p>
            <a:pPr marL="0" indent="0">
              <a:buNone/>
            </a:pPr>
            <a:endParaRPr lang="nl-NL" sz="2800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nl-NL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nl-NL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8081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C16BB-37F5-45AF-AC29-10BDB0C3D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2. </a:t>
            </a:r>
            <a:r>
              <a:rPr lang="nl-NL">
                <a:latin typeface="Verdana"/>
                <a:ea typeface="Verdana"/>
              </a:rPr>
              <a:t>Nieuws GOAB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E3BAC1-3C88-4880-831B-8ED51086C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03648"/>
            <a:ext cx="8229600" cy="492941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lvl="1" indent="0">
              <a:buNone/>
            </a:pPr>
            <a:r>
              <a:rPr lang="nl-NL" sz="2400" b="1" dirty="0">
                <a:solidFill>
                  <a:schemeClr val="tx1"/>
                </a:solidFill>
                <a:cs typeface="Calibri"/>
              </a:rPr>
              <a:t>Onderzoeken, adviezen en handreikingen</a:t>
            </a:r>
          </a:p>
          <a:p>
            <a:r>
              <a:rPr lang="nl-NL" sz="2400" dirty="0">
                <a:hlinkClick r:id="rId3"/>
              </a:rPr>
              <a:t>Onderwijs</a:t>
            </a:r>
            <a:r>
              <a:rPr lang="nl-NL" sz="2400" dirty="0"/>
              <a:t> herstelt na coronacrisis</a:t>
            </a:r>
          </a:p>
          <a:p>
            <a:r>
              <a:rPr lang="nl-NL" sz="2400" dirty="0">
                <a:hlinkClick r:id="rId4"/>
              </a:rPr>
              <a:t>Staat</a:t>
            </a:r>
            <a:r>
              <a:rPr lang="nl-NL" sz="2400" dirty="0"/>
              <a:t> van het Onderwijs en </a:t>
            </a:r>
            <a:r>
              <a:rPr lang="nl-NL" sz="2400" dirty="0">
                <a:hlinkClick r:id="rId5"/>
              </a:rPr>
              <a:t>beleidsreactie</a:t>
            </a:r>
            <a:r>
              <a:rPr lang="nl-NL" sz="2400" dirty="0"/>
              <a:t> OCW</a:t>
            </a:r>
          </a:p>
          <a:p>
            <a:r>
              <a:rPr lang="nl-NL" sz="2400" dirty="0">
                <a:hlinkClick r:id="rId6"/>
              </a:rPr>
              <a:t>OESO</a:t>
            </a:r>
            <a:r>
              <a:rPr lang="nl-NL" sz="2400" dirty="0"/>
              <a:t> onderzoek 5-jarigen</a:t>
            </a:r>
          </a:p>
          <a:p>
            <a:r>
              <a:rPr lang="nl-NL" sz="2400" dirty="0">
                <a:hlinkClick r:id="rId7"/>
              </a:rPr>
              <a:t>Meerwaarde BSO</a:t>
            </a:r>
            <a:r>
              <a:rPr lang="nl-NL" sz="2400" dirty="0"/>
              <a:t> van Kinderopvangraad</a:t>
            </a:r>
          </a:p>
          <a:p>
            <a:r>
              <a:rPr lang="nl-NL" sz="2400" dirty="0">
                <a:hlinkClick r:id="rId8"/>
              </a:rPr>
              <a:t>Meerwaarde</a:t>
            </a:r>
            <a:r>
              <a:rPr lang="nl-NL" sz="2400" dirty="0"/>
              <a:t> meertaligheid van Onderwijsraad</a:t>
            </a:r>
          </a:p>
          <a:p>
            <a:r>
              <a:rPr lang="nl-NL" sz="2400" dirty="0">
                <a:hlinkClick r:id="rId9"/>
              </a:rPr>
              <a:t>Noors</a:t>
            </a:r>
            <a:r>
              <a:rPr lang="nl-NL" sz="2400" dirty="0"/>
              <a:t> onderzoek lange termijn effect rekenen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cs typeface="Calibri"/>
            </a:endParaRPr>
          </a:p>
          <a:p>
            <a:pPr marL="0" indent="0">
              <a:buFontTx/>
              <a:buNone/>
            </a:pPr>
            <a:endParaRPr lang="nl-NL" sz="2400" dirty="0">
              <a:cs typeface="Calibri"/>
            </a:endParaRPr>
          </a:p>
          <a:p>
            <a:pPr marL="0" indent="0">
              <a:buFontTx/>
              <a:buNone/>
            </a:pPr>
            <a:endParaRPr lang="nl-NL" sz="2400" dirty="0">
              <a:cs typeface="Calibri"/>
            </a:endParaRPr>
          </a:p>
          <a:p>
            <a:pPr marL="0" indent="0">
              <a:buNone/>
            </a:pPr>
            <a:endParaRPr lang="nl-NL" sz="2000" dirty="0">
              <a:cs typeface="Calibri"/>
            </a:endParaRPr>
          </a:p>
          <a:p>
            <a:pPr marL="0" indent="0">
              <a:buNone/>
            </a:pPr>
            <a:endParaRPr lang="nl-NL" sz="2000" b="1" dirty="0">
              <a:solidFill>
                <a:schemeClr val="tx1"/>
              </a:solidFill>
              <a:cs typeface="Calibri"/>
            </a:endParaRPr>
          </a:p>
          <a:p>
            <a:pPr>
              <a:buFontTx/>
              <a:buChar char="-"/>
            </a:pPr>
            <a:endParaRPr lang="nl-NL" sz="2200" dirty="0">
              <a:solidFill>
                <a:schemeClr val="tx1"/>
              </a:solidFill>
              <a:cs typeface="Calibri"/>
            </a:endParaRPr>
          </a:p>
          <a:p>
            <a:pPr marL="0" indent="0">
              <a:buNone/>
            </a:pPr>
            <a:endParaRPr lang="nl-NL" sz="2200" dirty="0">
              <a:solidFill>
                <a:schemeClr val="tx1"/>
              </a:solidFill>
              <a:cs typeface="Calibri"/>
            </a:endParaRPr>
          </a:p>
          <a:p>
            <a:pPr lvl="1"/>
            <a:endParaRPr lang="nl-NL" sz="1900" dirty="0">
              <a:solidFill>
                <a:srgbClr val="000000"/>
              </a:solidFill>
              <a:cs typeface="Calibri"/>
            </a:endParaRPr>
          </a:p>
          <a:p>
            <a:pPr marL="457200" lvl="1" indent="0">
              <a:buNone/>
            </a:pPr>
            <a:endParaRPr lang="nl-NL" sz="1900" dirty="0">
              <a:solidFill>
                <a:srgbClr val="000000"/>
              </a:solidFill>
              <a:cs typeface="Calibri"/>
            </a:endParaRPr>
          </a:p>
          <a:p>
            <a:pPr marL="457200" lvl="1" indent="0">
              <a:buNone/>
            </a:pPr>
            <a:endParaRPr lang="nl-NL" sz="1900" dirty="0">
              <a:cs typeface="Calibri"/>
            </a:endParaRPr>
          </a:p>
          <a:p>
            <a:endParaRPr lang="nl-NL" sz="2000" dirty="0">
              <a:cs typeface="Calibri"/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8189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56D96-3524-58E2-E454-D72B5E366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3DC27-49A5-BB5B-0626-50BD2DFA1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2. </a:t>
            </a:r>
            <a:r>
              <a:rPr lang="nl-NL">
                <a:latin typeface="Verdana"/>
                <a:ea typeface="Verdana"/>
              </a:rPr>
              <a:t>Nieuws GOAB</a:t>
            </a:r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BAFB0A-09F8-8F35-82EC-4BF7CAB3E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03648"/>
            <a:ext cx="8229600" cy="492941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lvl="1" indent="0">
              <a:buNone/>
            </a:pPr>
            <a:r>
              <a:rPr lang="nl-NL" sz="2400" b="1" dirty="0">
                <a:solidFill>
                  <a:schemeClr val="tx1"/>
                </a:solidFill>
                <a:cs typeface="Calibri"/>
              </a:rPr>
              <a:t>GOAB activiteiten/producten</a:t>
            </a:r>
          </a:p>
          <a:p>
            <a:pPr>
              <a:buFontTx/>
              <a:buChar char="-"/>
            </a:pPr>
            <a:r>
              <a:rPr lang="nl-NL" sz="2800" dirty="0">
                <a:hlinkClick r:id="rId3"/>
              </a:rPr>
              <a:t>Handreiking</a:t>
            </a:r>
            <a:r>
              <a:rPr lang="nl-NL" sz="2800" dirty="0"/>
              <a:t> doorgaande lijn</a:t>
            </a:r>
          </a:p>
          <a:p>
            <a:pPr>
              <a:buFontTx/>
              <a:buChar char="-"/>
            </a:pPr>
            <a:r>
              <a:rPr lang="nl-NL" sz="2800" dirty="0" err="1">
                <a:hlinkClick r:id="rId4"/>
              </a:rPr>
              <a:t>Factsheet</a:t>
            </a:r>
            <a:r>
              <a:rPr lang="nl-NL" sz="2800" dirty="0"/>
              <a:t> gemeenteraadsverkiezingen en OAB</a:t>
            </a:r>
          </a:p>
          <a:p>
            <a:pPr>
              <a:buFontTx/>
              <a:buChar char="-"/>
            </a:pPr>
            <a:endParaRPr lang="nl-NL" sz="2800" dirty="0"/>
          </a:p>
          <a:p>
            <a:pPr>
              <a:buFontTx/>
              <a:buChar char="-"/>
            </a:pPr>
            <a:r>
              <a:rPr lang="nl-NL" sz="2800" dirty="0"/>
              <a:t>Handreiking GOAB financiën 2027-2030 volgt </a:t>
            </a:r>
            <a:r>
              <a:rPr lang="nl-NL" sz="2800" dirty="0" err="1"/>
              <a:t>ws</a:t>
            </a:r>
            <a:r>
              <a:rPr lang="nl-NL" sz="2800" dirty="0"/>
              <a:t> net na de zomer</a:t>
            </a:r>
          </a:p>
          <a:p>
            <a:pPr marL="914400" lvl="2" indent="0">
              <a:buNone/>
            </a:pPr>
            <a:endParaRPr lang="nl-NL" sz="2400" dirty="0">
              <a:cs typeface="Calibri"/>
            </a:endParaRPr>
          </a:p>
          <a:p>
            <a:pPr marL="0" indent="0">
              <a:buFontTx/>
              <a:buNone/>
            </a:pPr>
            <a:endParaRPr lang="nl-NL" sz="2400" dirty="0">
              <a:cs typeface="Calibri"/>
            </a:endParaRPr>
          </a:p>
          <a:p>
            <a:pPr marL="0" indent="0">
              <a:buNone/>
            </a:pPr>
            <a:endParaRPr lang="nl-NL" sz="2000" dirty="0">
              <a:cs typeface="Calibri"/>
            </a:endParaRPr>
          </a:p>
          <a:p>
            <a:pPr marL="0" indent="0">
              <a:buNone/>
            </a:pPr>
            <a:endParaRPr lang="nl-NL" sz="2000" b="1" dirty="0">
              <a:solidFill>
                <a:schemeClr val="tx1"/>
              </a:solidFill>
              <a:cs typeface="Calibri"/>
            </a:endParaRPr>
          </a:p>
          <a:p>
            <a:pPr>
              <a:buFontTx/>
              <a:buChar char="-"/>
            </a:pPr>
            <a:endParaRPr lang="nl-NL" sz="2200" dirty="0">
              <a:solidFill>
                <a:schemeClr val="tx1"/>
              </a:solidFill>
              <a:cs typeface="Calibri"/>
            </a:endParaRPr>
          </a:p>
          <a:p>
            <a:pPr marL="0" indent="0">
              <a:buNone/>
            </a:pPr>
            <a:endParaRPr lang="nl-NL" sz="2200" dirty="0">
              <a:solidFill>
                <a:schemeClr val="tx1"/>
              </a:solidFill>
              <a:cs typeface="Calibri"/>
            </a:endParaRPr>
          </a:p>
          <a:p>
            <a:pPr lvl="1"/>
            <a:endParaRPr lang="nl-NL" sz="1900" dirty="0">
              <a:solidFill>
                <a:srgbClr val="000000"/>
              </a:solidFill>
              <a:cs typeface="Calibri"/>
            </a:endParaRPr>
          </a:p>
          <a:p>
            <a:pPr marL="457200" lvl="1" indent="0">
              <a:buNone/>
            </a:pPr>
            <a:endParaRPr lang="nl-NL" sz="1900" dirty="0">
              <a:solidFill>
                <a:srgbClr val="000000"/>
              </a:solidFill>
              <a:cs typeface="Calibri"/>
            </a:endParaRPr>
          </a:p>
          <a:p>
            <a:pPr marL="457200" lvl="1" indent="0">
              <a:buNone/>
            </a:pPr>
            <a:endParaRPr lang="nl-NL" sz="1900" dirty="0">
              <a:cs typeface="Calibri"/>
            </a:endParaRPr>
          </a:p>
          <a:p>
            <a:endParaRPr lang="nl-NL" sz="2000" dirty="0">
              <a:cs typeface="Calibri"/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8403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C16BB-37F5-45AF-AC29-10BDB0C3D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570186"/>
          </a:xfrm>
        </p:spPr>
        <p:txBody>
          <a:bodyPr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3. GOAB en politiek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E3BAC1-3C88-4880-831B-8ED51086C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3533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nl-NL" sz="2400" dirty="0">
              <a:solidFill>
                <a:schemeClr val="tx1"/>
              </a:solidFill>
              <a:cs typeface="Calibri"/>
            </a:endParaRPr>
          </a:p>
          <a:p>
            <a:pPr>
              <a:buFontTx/>
              <a:buChar char="-"/>
            </a:pPr>
            <a:endParaRPr lang="nl-NL" sz="2000" dirty="0">
              <a:cs typeface="Calibri"/>
            </a:endParaRPr>
          </a:p>
          <a:p>
            <a:pPr>
              <a:buFontTx/>
              <a:buChar char="-"/>
            </a:pPr>
            <a:endParaRPr lang="nl-NL" sz="2000" dirty="0">
              <a:cs typeface="Calibri"/>
            </a:endParaRPr>
          </a:p>
          <a:p>
            <a:pPr marL="457200" lvl="1" indent="0">
              <a:buNone/>
            </a:pPr>
            <a:endParaRPr lang="nl-NL" sz="1600" dirty="0">
              <a:solidFill>
                <a:schemeClr val="tx1"/>
              </a:solidFill>
              <a:cs typeface="Calibri"/>
            </a:endParaRPr>
          </a:p>
          <a:p>
            <a:pPr marL="0" lvl="1" indent="0">
              <a:buNone/>
            </a:pPr>
            <a:endParaRPr lang="nl-NL" sz="1600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1629126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angepast ontwerp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angepast ontwerp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046F96"/>
      </a:dk2>
      <a:lt2>
        <a:srgbClr val="EEECE1"/>
      </a:lt2>
      <a:accent1>
        <a:srgbClr val="046F96"/>
      </a:accent1>
      <a:accent2>
        <a:srgbClr val="9ACCD4"/>
      </a:accent2>
      <a:accent3>
        <a:srgbClr val="FFFFFF"/>
      </a:accent3>
      <a:accent4>
        <a:srgbClr val="000000"/>
      </a:accent4>
      <a:accent5>
        <a:srgbClr val="AABBC9"/>
      </a:accent5>
      <a:accent6>
        <a:srgbClr val="8BB9C0"/>
      </a:accent6>
      <a:hlink>
        <a:srgbClr val="ED8FBB"/>
      </a:hlink>
      <a:folHlink>
        <a:srgbClr val="900079"/>
      </a:folHlink>
    </a:clrScheme>
    <a:fontScheme name="1_2 kolommen">
      <a:majorFont>
        <a:latin typeface="Verdana"/>
        <a:ea typeface="Verdana"/>
        <a:cs typeface="Verdana"/>
      </a:majorFont>
      <a:minorFont>
        <a:latin typeface="Verdana"/>
        <a:ea typeface="Verdana"/>
        <a:cs typeface="Verdan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7071a-3d3c-42ad-ba58-86b0d831ec9e" xsi:nil="true"/>
    <lcf76f155ced4ddcb4097134ff3c332f xmlns="5bf3fb5f-cbf9-4247-abe1-ed0d7fdbaab1">
      <Terms xmlns="http://schemas.microsoft.com/office/infopath/2007/PartnerControls"/>
    </lcf76f155ced4ddcb4097134ff3c332f>
    <_Flow_SignoffStatus xmlns="5bf3fb5f-cbf9-4247-abe1-ed0d7fdbaa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57A95EC3F19145ABA781033755CCFD" ma:contentTypeVersion="19" ma:contentTypeDescription="Create a new document." ma:contentTypeScope="" ma:versionID="5ac6532188168eb74bc928dc4e5c2c0c">
  <xsd:schema xmlns:xsd="http://www.w3.org/2001/XMLSchema" xmlns:xs="http://www.w3.org/2001/XMLSchema" xmlns:p="http://schemas.microsoft.com/office/2006/metadata/properties" xmlns:ns2="5bf3fb5f-cbf9-4247-abe1-ed0d7fdbaab1" xmlns:ns3="1467071a-3d3c-42ad-ba58-86b0d831ec9e" targetNamespace="http://schemas.microsoft.com/office/2006/metadata/properties" ma:root="true" ma:fieldsID="feac802522283a25b9de83dfa5bf56da" ns2:_="" ns3:_="">
    <xsd:import namespace="5bf3fb5f-cbf9-4247-abe1-ed0d7fdbaab1"/>
    <xsd:import namespace="1467071a-3d3c-42ad-ba58-86b0d831ec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3fb5f-cbf9-4247-abe1-ed0d7fdbaa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description="" ma:internalName="MediaServiceAutoTags" ma:readOnly="true">
      <xsd:simpleType>
        <xsd:restriction base="dms:Text"/>
      </xsd:simpleType>
    </xsd:element>
    <xsd:element name="MediaServiceOCR" ma:index="11" nillable="true" ma:displayName="Extracted Text" ma:description="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description="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description="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description="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description="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description="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b21a336-5305-4285-be1b-e82e97e8a2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description="" ma:hidden="true" ma:internalName="MediaServiceSearchProperties" ma:readOnly="true">
      <xsd:simpleType>
        <xsd:restriction base="dms:Note"/>
      </xsd:simpleType>
    </xsd:element>
    <xsd:element name="_Flow_SignoffStatus" ma:index="26" nillable="true" ma:displayName="Sign-off status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7071a-3d3c-42ad-ba58-86b0d831ec9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cd53b75-26d7-4776-8231-5576bf64c7c8}" ma:internalName="TaxCatchAll" ma:showField="CatchAllData" ma:web="1467071a-3d3c-42ad-ba58-86b0d831ec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A6B265-6EF4-4841-9836-265BB9320D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6E82AF-B77A-4BEB-BAEE-6967456B48A8}">
  <ds:schemaRefs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elements/1.1/"/>
    <ds:schemaRef ds:uri="1467071a-3d3c-42ad-ba58-86b0d831ec9e"/>
    <ds:schemaRef ds:uri="http://schemas.microsoft.com/office/2006/documentManagement/types"/>
    <ds:schemaRef ds:uri="http://purl.org/dc/terms/"/>
    <ds:schemaRef ds:uri="http://schemas.microsoft.com/office/infopath/2007/PartnerControls"/>
    <ds:schemaRef ds:uri="5bf3fb5f-cbf9-4247-abe1-ed0d7fdbaab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F666C02-803B-4E4D-93D9-FC5DE54CE2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f3fb5f-cbf9-4247-abe1-ed0d7fdbaab1"/>
    <ds:schemaRef ds:uri="1467071a-3d3c-42ad-ba58-86b0d831ec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</TotalTime>
  <Words>1092</Words>
  <Application>Microsoft Office PowerPoint</Application>
  <PresentationFormat>Diavoorstelling (4:3)</PresentationFormat>
  <Paragraphs>278</Paragraphs>
  <Slides>25</Slides>
  <Notes>25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4</vt:i4>
      </vt:variant>
      <vt:variant>
        <vt:lpstr>Diatitels</vt:lpstr>
      </vt:variant>
      <vt:variant>
        <vt:i4>25</vt:i4>
      </vt:variant>
    </vt:vector>
  </HeadingPairs>
  <TitlesOfParts>
    <vt:vector size="34" baseType="lpstr">
      <vt:lpstr>Arial</vt:lpstr>
      <vt:lpstr>Calibri</vt:lpstr>
      <vt:lpstr>Segoe UI</vt:lpstr>
      <vt:lpstr>Symbol</vt:lpstr>
      <vt:lpstr>Verdana</vt:lpstr>
      <vt:lpstr>Aangepast ontwerp</vt:lpstr>
      <vt:lpstr>1_Aangepast ontwerp</vt:lpstr>
      <vt:lpstr>2_Aangepast ontwerp</vt:lpstr>
      <vt:lpstr>1_Standaardontwerp</vt:lpstr>
      <vt:lpstr>     Kenniskring GOAB   regio Midden     </vt:lpstr>
      <vt:lpstr>Agenda</vt:lpstr>
      <vt:lpstr>1. Welkom</vt:lpstr>
      <vt:lpstr>2. Nieuws GOAB</vt:lpstr>
      <vt:lpstr>2. Nieuws GOAB</vt:lpstr>
      <vt:lpstr>2. Nieuws GOAB</vt:lpstr>
      <vt:lpstr>2. Nieuws GOAB</vt:lpstr>
      <vt:lpstr>2. Nieuws GOAB</vt:lpstr>
      <vt:lpstr>3. GOAB en politiek</vt:lpstr>
      <vt:lpstr>3. GOAB en politiek</vt:lpstr>
      <vt:lpstr>3. GOAB en politiek</vt:lpstr>
      <vt:lpstr>PAUZE</vt:lpstr>
      <vt:lpstr>4. Landelijke doelgroepdefinitie</vt:lpstr>
      <vt:lpstr>4. Landelijke doelgroepdefinitie</vt:lpstr>
      <vt:lpstr>4. Landelijke doelgroepdefinitie</vt:lpstr>
      <vt:lpstr>4. Landelijke doelgroepdefinitie</vt:lpstr>
      <vt:lpstr>4. Landelijke doelgroepdefinitie</vt:lpstr>
      <vt:lpstr>4. Landelijke doelgroepdefinitie</vt:lpstr>
      <vt:lpstr>5. In de etalage</vt:lpstr>
      <vt:lpstr>6. Huisvesting en ve</vt:lpstr>
      <vt:lpstr>6. Huisvesting en ve</vt:lpstr>
      <vt:lpstr>6. Huisvesting en ve</vt:lpstr>
      <vt:lpstr>6. Huisvesting en ve</vt:lpstr>
      <vt:lpstr>6. Huisvesting en ve</vt:lpstr>
      <vt:lpstr>7. Evaluatie en afronding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Kenniskring GOAB  regio Midden</dc:title>
  <dc:creator>Marco Zuidam</dc:creator>
  <cp:lastModifiedBy>Marco Zuidam</cp:lastModifiedBy>
  <cp:revision>531</cp:revision>
  <dcterms:created xsi:type="dcterms:W3CDTF">2018-03-12T08:46:11Z</dcterms:created>
  <dcterms:modified xsi:type="dcterms:W3CDTF">2026-06-23T11:18:14Z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0x010100C957A95EC3F19145ABA781033755CCFD</vt:lpwstr>
  </property>
  <property fmtid="{D5CDD505-2E9C-101B-9397-08002B2CF9AE}" pid="3" name="Order">
    <vt:r8>14403800</vt:r8>
  </property>
  <property fmtid="{D5CDD505-2E9C-101B-9397-08002B2CF9AE}" pid="4" name="MediaServiceImageTags">
    <vt:lpwstr/>
  </property>
</Properties>
</file>